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Lst>
  <p:sldSz cx="18288000" cy="10287000"/>
  <p:notesSz cx="6858000" cy="9144000"/>
  <p:embeddedFontLst>
    <p:embeddedFont>
      <p:font typeface="Arimo" panose="020B0604020202020204" charset="0"/>
      <p:regular r:id="rId22"/>
    </p:embeddedFont>
    <p:embeddedFont>
      <p:font typeface="Arimo Bold" panose="020B0604020202020204" charset="0"/>
      <p:regular r:id="rId23"/>
    </p:embeddedFont>
    <p:embeddedFont>
      <p:font typeface="Montserrat" panose="00000500000000000000" pitchFamily="2" charset="0"/>
      <p:regular r:id="rId24"/>
      <p:bold r:id="rId25"/>
    </p:embeddedFont>
    <p:embeddedFont>
      <p:font typeface="Montserrat Bold" panose="00000800000000000000" pitchFamily="2" charset="0"/>
      <p:regular r:id="rId26"/>
      <p:bold r:id="rId27"/>
    </p:embeddedFont>
    <p:embeddedFont>
      <p:font typeface="Poppins" panose="00000500000000000000" pitchFamily="2"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9" d="100"/>
          <a:sy n="69" d="100"/>
        </p:scale>
        <p:origin x="27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82288">
            <a:off x="-866846" y="3540728"/>
            <a:ext cx="16230600" cy="3205543"/>
          </a:xfrm>
          <a:custGeom>
            <a:avLst/>
            <a:gdLst/>
            <a:ahLst/>
            <a:cxnLst/>
            <a:rect l="l" t="t" r="r" b="b"/>
            <a:pathLst>
              <a:path w="16230600" h="3205543">
                <a:moveTo>
                  <a:pt x="0" y="0"/>
                </a:moveTo>
                <a:lnTo>
                  <a:pt x="16230600" y="0"/>
                </a:lnTo>
                <a:lnTo>
                  <a:pt x="16230600" y="3205544"/>
                </a:lnTo>
                <a:lnTo>
                  <a:pt x="0" y="3205544"/>
                </a:lnTo>
                <a:lnTo>
                  <a:pt x="0" y="0"/>
                </a:lnTo>
                <a:close/>
              </a:path>
            </a:pathLst>
          </a:custGeom>
          <a:blipFill>
            <a:blip r:embed="rId2"/>
            <a:stretch>
              <a:fillRect/>
            </a:stretch>
          </a:blipFill>
        </p:spPr>
      </p:sp>
      <p:grpSp>
        <p:nvGrpSpPr>
          <p:cNvPr id="3" name="Group 3"/>
          <p:cNvGrpSpPr/>
          <p:nvPr/>
        </p:nvGrpSpPr>
        <p:grpSpPr>
          <a:xfrm>
            <a:off x="1454727" y="0"/>
            <a:ext cx="6463145" cy="11398827"/>
            <a:chOff x="0" y="0"/>
            <a:chExt cx="1702228" cy="3002160"/>
          </a:xfrm>
        </p:grpSpPr>
        <p:sp>
          <p:nvSpPr>
            <p:cNvPr id="4" name="Freeform 4"/>
            <p:cNvSpPr/>
            <p:nvPr/>
          </p:nvSpPr>
          <p:spPr>
            <a:xfrm>
              <a:off x="0" y="0"/>
              <a:ext cx="1702228" cy="3002160"/>
            </a:xfrm>
            <a:custGeom>
              <a:avLst/>
              <a:gdLst/>
              <a:ahLst/>
              <a:cxnLst/>
              <a:rect l="l" t="t" r="r" b="b"/>
              <a:pathLst>
                <a:path w="1702228" h="3002160">
                  <a:moveTo>
                    <a:pt x="0" y="0"/>
                  </a:moveTo>
                  <a:lnTo>
                    <a:pt x="1702228" y="0"/>
                  </a:lnTo>
                  <a:lnTo>
                    <a:pt x="1702228" y="3002160"/>
                  </a:lnTo>
                  <a:lnTo>
                    <a:pt x="0" y="3002160"/>
                  </a:lnTo>
                  <a:close/>
                </a:path>
              </a:pathLst>
            </a:custGeom>
            <a:solidFill>
              <a:srgbClr val="322F50"/>
            </a:solidFill>
          </p:spPr>
        </p:sp>
        <p:sp>
          <p:nvSpPr>
            <p:cNvPr id="5" name="TextBox 5"/>
            <p:cNvSpPr txBox="1"/>
            <p:nvPr/>
          </p:nvSpPr>
          <p:spPr>
            <a:xfrm>
              <a:off x="0" y="-47625"/>
              <a:ext cx="1702228" cy="3049785"/>
            </a:xfrm>
            <a:prstGeom prst="rect">
              <a:avLst/>
            </a:prstGeom>
          </p:spPr>
          <p:txBody>
            <a:bodyPr lIns="50800" tIns="50800" rIns="50800" bIns="50800" rtlCol="0" anchor="ctr"/>
            <a:lstStyle/>
            <a:p>
              <a:pPr algn="ctr">
                <a:lnSpc>
                  <a:spcPts val="2659"/>
                </a:lnSpc>
              </a:pPr>
              <a:endParaRPr/>
            </a:p>
          </p:txBody>
        </p:sp>
      </p:grpSp>
      <p:pic>
        <p:nvPicPr>
          <p:cNvPr id="6" name="Picture 6"/>
          <p:cNvPicPr>
            <a:picLocks noChangeAspect="1"/>
          </p:cNvPicPr>
          <p:nvPr/>
        </p:nvPicPr>
        <p:blipFill>
          <a:blip r:embed="rId3"/>
          <a:stretch>
            <a:fillRect/>
          </a:stretch>
        </p:blipFill>
        <p:spPr>
          <a:xfrm>
            <a:off x="1168978" y="524741"/>
            <a:ext cx="9912928" cy="9912928"/>
          </a:xfrm>
          <a:prstGeom prst="rect">
            <a:avLst/>
          </a:prstGeom>
        </p:spPr>
      </p:pic>
      <p:grpSp>
        <p:nvGrpSpPr>
          <p:cNvPr id="7" name="Group 7"/>
          <p:cNvGrpSpPr/>
          <p:nvPr/>
        </p:nvGrpSpPr>
        <p:grpSpPr>
          <a:xfrm>
            <a:off x="3331466" y="2624448"/>
            <a:ext cx="5713535" cy="5713513"/>
            <a:chOff x="0" y="0"/>
            <a:chExt cx="6350000" cy="6349975"/>
          </a:xfrm>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2657" t="-30347" r="-34346" b="-39695"/>
              </a:stretch>
            </a:blipFill>
          </p:spPr>
        </p:sp>
      </p:grpSp>
      <p:grpSp>
        <p:nvGrpSpPr>
          <p:cNvPr id="9" name="Group 9"/>
          <p:cNvGrpSpPr/>
          <p:nvPr/>
        </p:nvGrpSpPr>
        <p:grpSpPr>
          <a:xfrm>
            <a:off x="10785764" y="-10048009"/>
            <a:ext cx="6463145" cy="11398827"/>
            <a:chOff x="0" y="0"/>
            <a:chExt cx="1702228" cy="3002160"/>
          </a:xfrm>
        </p:grpSpPr>
        <p:sp>
          <p:nvSpPr>
            <p:cNvPr id="10" name="Freeform 10"/>
            <p:cNvSpPr/>
            <p:nvPr/>
          </p:nvSpPr>
          <p:spPr>
            <a:xfrm>
              <a:off x="0" y="0"/>
              <a:ext cx="1702228" cy="3002160"/>
            </a:xfrm>
            <a:custGeom>
              <a:avLst/>
              <a:gdLst/>
              <a:ahLst/>
              <a:cxnLst/>
              <a:rect l="l" t="t" r="r" b="b"/>
              <a:pathLst>
                <a:path w="1702228" h="3002160">
                  <a:moveTo>
                    <a:pt x="0" y="0"/>
                  </a:moveTo>
                  <a:lnTo>
                    <a:pt x="1702228" y="0"/>
                  </a:lnTo>
                  <a:lnTo>
                    <a:pt x="1702228" y="3002160"/>
                  </a:lnTo>
                  <a:lnTo>
                    <a:pt x="0" y="3002160"/>
                  </a:lnTo>
                  <a:close/>
                </a:path>
              </a:pathLst>
            </a:custGeom>
            <a:solidFill>
              <a:srgbClr val="322F50"/>
            </a:solidFill>
          </p:spPr>
        </p:sp>
        <p:sp>
          <p:nvSpPr>
            <p:cNvPr id="11" name="TextBox 11"/>
            <p:cNvSpPr txBox="1"/>
            <p:nvPr/>
          </p:nvSpPr>
          <p:spPr>
            <a:xfrm>
              <a:off x="0" y="-47625"/>
              <a:ext cx="1702228" cy="304978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1209650" y="4688382"/>
            <a:ext cx="6298370" cy="1372797"/>
            <a:chOff x="0" y="0"/>
            <a:chExt cx="1702228" cy="371019"/>
          </a:xfrm>
        </p:grpSpPr>
        <p:sp>
          <p:nvSpPr>
            <p:cNvPr id="13" name="Freeform 13"/>
            <p:cNvSpPr/>
            <p:nvPr/>
          </p:nvSpPr>
          <p:spPr>
            <a:xfrm>
              <a:off x="0" y="0"/>
              <a:ext cx="1702228" cy="371019"/>
            </a:xfrm>
            <a:custGeom>
              <a:avLst/>
              <a:gdLst/>
              <a:ahLst/>
              <a:cxnLst/>
              <a:rect l="l" t="t" r="r" b="b"/>
              <a:pathLst>
                <a:path w="1702228" h="371019">
                  <a:moveTo>
                    <a:pt x="0" y="0"/>
                  </a:moveTo>
                  <a:lnTo>
                    <a:pt x="1702228" y="0"/>
                  </a:lnTo>
                  <a:lnTo>
                    <a:pt x="1702228" y="371019"/>
                  </a:lnTo>
                  <a:lnTo>
                    <a:pt x="0" y="371019"/>
                  </a:lnTo>
                  <a:close/>
                </a:path>
              </a:pathLst>
            </a:custGeom>
            <a:solidFill>
              <a:srgbClr val="322F50"/>
            </a:solidFill>
          </p:spPr>
        </p:sp>
        <p:sp>
          <p:nvSpPr>
            <p:cNvPr id="14" name="TextBox 14"/>
            <p:cNvSpPr txBox="1"/>
            <p:nvPr/>
          </p:nvSpPr>
          <p:spPr>
            <a:xfrm>
              <a:off x="0" y="-47625"/>
              <a:ext cx="1702228" cy="418644"/>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0255827" y="3249791"/>
            <a:ext cx="8171842" cy="1301114"/>
          </a:xfrm>
          <a:prstGeom prst="rect">
            <a:avLst/>
          </a:prstGeom>
        </p:spPr>
        <p:txBody>
          <a:bodyPr lIns="0" tIns="0" rIns="0" bIns="0" rtlCol="0" anchor="t">
            <a:spAutoFit/>
          </a:bodyPr>
          <a:lstStyle/>
          <a:p>
            <a:pPr algn="ctr">
              <a:lnSpc>
                <a:spcPts val="5099"/>
              </a:lnSpc>
            </a:pPr>
            <a:r>
              <a:rPr lang="en-US" sz="5099" dirty="0">
                <a:solidFill>
                  <a:srgbClr val="000000"/>
                </a:solidFill>
                <a:latin typeface="Montserrat Bold"/>
              </a:rPr>
              <a:t>ALGORITHM PROGRAMMING</a:t>
            </a:r>
          </a:p>
        </p:txBody>
      </p:sp>
      <p:sp>
        <p:nvSpPr>
          <p:cNvPr id="16" name="TextBox 16"/>
          <p:cNvSpPr txBox="1"/>
          <p:nvPr/>
        </p:nvSpPr>
        <p:spPr>
          <a:xfrm>
            <a:off x="12439779" y="4869357"/>
            <a:ext cx="8171842" cy="1245194"/>
          </a:xfrm>
          <a:prstGeom prst="rect">
            <a:avLst/>
          </a:prstGeom>
        </p:spPr>
        <p:txBody>
          <a:bodyPr lIns="0" tIns="0" rIns="0" bIns="0" rtlCol="0" anchor="t">
            <a:spAutoFit/>
          </a:bodyPr>
          <a:lstStyle/>
          <a:p>
            <a:pPr>
              <a:lnSpc>
                <a:spcPts val="9372"/>
              </a:lnSpc>
            </a:pPr>
            <a:r>
              <a:rPr lang="en-US" sz="9372" dirty="0">
                <a:solidFill>
                  <a:srgbClr val="FFFFFF"/>
                </a:solidFill>
                <a:latin typeface="Montserrat Bold"/>
              </a:rPr>
              <a:t>FCFS</a:t>
            </a:r>
          </a:p>
        </p:txBody>
      </p:sp>
      <p:sp>
        <p:nvSpPr>
          <p:cNvPr id="17" name="TextBox 17"/>
          <p:cNvSpPr txBox="1"/>
          <p:nvPr/>
        </p:nvSpPr>
        <p:spPr>
          <a:xfrm>
            <a:off x="13169634" y="6190751"/>
            <a:ext cx="6712131" cy="514350"/>
          </a:xfrm>
          <a:prstGeom prst="rect">
            <a:avLst/>
          </a:prstGeom>
        </p:spPr>
        <p:txBody>
          <a:bodyPr lIns="0" tIns="0" rIns="0" bIns="0" rtlCol="0" anchor="t">
            <a:spAutoFit/>
          </a:bodyPr>
          <a:lstStyle/>
          <a:p>
            <a:pPr>
              <a:lnSpc>
                <a:spcPts val="4200"/>
              </a:lnSpc>
            </a:pPr>
            <a:r>
              <a:rPr lang="en-US" sz="3000" dirty="0">
                <a:solidFill>
                  <a:srgbClr val="000000"/>
                </a:solidFill>
                <a:latin typeface="Montserrat Bold"/>
              </a:rPr>
              <a:t>C++ language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500" fill="hold"/>
                                        <p:tgtEl>
                                          <p:spTgt spid="15"/>
                                        </p:tgtEl>
                                        <p:attrNameLst>
                                          <p:attrName>ppt_x</p:attrName>
                                        </p:attrNameLst>
                                      </p:cBhvr>
                                      <p:tavLst>
                                        <p:tav tm="0">
                                          <p:val>
                                            <p:strVal val="#ppt_x"/>
                                          </p:val>
                                        </p:tav>
                                        <p:tav tm="100000">
                                          <p:val>
                                            <p:strVal val="#ppt_x"/>
                                          </p:val>
                                        </p:tav>
                                      </p:tavLst>
                                    </p:anim>
                                    <p:anim calcmode="lin" valueType="num">
                                      <p:cBhvr additive="base">
                                        <p:cTn id="11" dur="500" fill="hold"/>
                                        <p:tgtEl>
                                          <p:spTgt spid="15"/>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ppt_x"/>
                                          </p:val>
                                        </p:tav>
                                        <p:tav tm="100000">
                                          <p:val>
                                            <p:strVal val="#ppt_x"/>
                                          </p:val>
                                        </p:tav>
                                      </p:tavLst>
                                    </p:anim>
                                    <p:anim calcmode="lin" valueType="num">
                                      <p:cBhvr additive="base">
                                        <p:cTn id="15" dur="500" fill="hold"/>
                                        <p:tgtEl>
                                          <p:spTgt spid="16"/>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22F50"/>
        </a:solidFill>
        <a:effectLst/>
      </p:bgPr>
    </p:bg>
    <p:spTree>
      <p:nvGrpSpPr>
        <p:cNvPr id="1" name=""/>
        <p:cNvGrpSpPr/>
        <p:nvPr/>
      </p:nvGrpSpPr>
      <p:grpSpPr>
        <a:xfrm>
          <a:off x="0" y="0"/>
          <a:ext cx="0" cy="0"/>
          <a:chOff x="0" y="0"/>
          <a:chExt cx="0" cy="0"/>
        </a:xfrm>
      </p:grpSpPr>
      <p:sp>
        <p:nvSpPr>
          <p:cNvPr id="2" name="TextBox 2"/>
          <p:cNvSpPr txBox="1"/>
          <p:nvPr/>
        </p:nvSpPr>
        <p:spPr>
          <a:xfrm>
            <a:off x="7078329" y="1209675"/>
            <a:ext cx="9448102" cy="2392725"/>
          </a:xfrm>
          <a:prstGeom prst="rect">
            <a:avLst/>
          </a:prstGeom>
        </p:spPr>
        <p:txBody>
          <a:bodyPr lIns="0" tIns="0" rIns="0" bIns="0" rtlCol="0" anchor="t">
            <a:spAutoFit/>
          </a:bodyPr>
          <a:lstStyle/>
          <a:p>
            <a:pPr algn="ctr">
              <a:lnSpc>
                <a:spcPts val="9266"/>
              </a:lnSpc>
            </a:pPr>
            <a:r>
              <a:rPr lang="en-US" sz="9266" dirty="0">
                <a:solidFill>
                  <a:srgbClr val="FFFFFF"/>
                </a:solidFill>
                <a:latin typeface="Montserrat Bold"/>
              </a:rPr>
              <a:t>NHƯỢC ĐIỂM</a:t>
            </a:r>
          </a:p>
          <a:p>
            <a:pPr algn="ctr">
              <a:lnSpc>
                <a:spcPts val="9266"/>
              </a:lnSpc>
            </a:pPr>
            <a:endParaRPr lang="en-US" sz="9266" dirty="0">
              <a:solidFill>
                <a:srgbClr val="FFFFFF"/>
              </a:solidFill>
              <a:latin typeface="Montserrat Bold"/>
            </a:endParaRPr>
          </a:p>
        </p:txBody>
      </p:sp>
      <p:sp>
        <p:nvSpPr>
          <p:cNvPr id="3" name="Freeform 3"/>
          <p:cNvSpPr/>
          <p:nvPr/>
        </p:nvSpPr>
        <p:spPr>
          <a:xfrm>
            <a:off x="118197" y="-1886237"/>
            <a:ext cx="6960132" cy="7669567"/>
          </a:xfrm>
          <a:custGeom>
            <a:avLst/>
            <a:gdLst/>
            <a:ahLst/>
            <a:cxnLst/>
            <a:rect l="l" t="t" r="r" b="b"/>
            <a:pathLst>
              <a:path w="6960132" h="7669567">
                <a:moveTo>
                  <a:pt x="0" y="0"/>
                </a:moveTo>
                <a:lnTo>
                  <a:pt x="6960132" y="0"/>
                </a:lnTo>
                <a:lnTo>
                  <a:pt x="6960132" y="7669567"/>
                </a:lnTo>
                <a:lnTo>
                  <a:pt x="0" y="7669567"/>
                </a:lnTo>
                <a:lnTo>
                  <a:pt x="0" y="0"/>
                </a:lnTo>
                <a:close/>
              </a:path>
            </a:pathLst>
          </a:custGeom>
          <a:blipFill>
            <a:blip r:embed="rId2"/>
            <a:stretch>
              <a:fillRect/>
            </a:stretch>
          </a:blipFill>
        </p:spPr>
      </p:sp>
      <p:grpSp>
        <p:nvGrpSpPr>
          <p:cNvPr id="4" name="Group 4"/>
          <p:cNvGrpSpPr/>
          <p:nvPr/>
        </p:nvGrpSpPr>
        <p:grpSpPr>
          <a:xfrm>
            <a:off x="6258677" y="2670468"/>
            <a:ext cx="11710555" cy="2960517"/>
            <a:chOff x="0" y="0"/>
            <a:chExt cx="3084261" cy="779725"/>
          </a:xfrm>
        </p:grpSpPr>
        <p:sp>
          <p:nvSpPr>
            <p:cNvPr id="5" name="Freeform 5"/>
            <p:cNvSpPr/>
            <p:nvPr/>
          </p:nvSpPr>
          <p:spPr>
            <a:xfrm>
              <a:off x="0" y="0"/>
              <a:ext cx="3084261" cy="779725"/>
            </a:xfrm>
            <a:custGeom>
              <a:avLst/>
              <a:gdLst/>
              <a:ahLst/>
              <a:cxnLst/>
              <a:rect l="l" t="t" r="r" b="b"/>
              <a:pathLst>
                <a:path w="3084261" h="779725">
                  <a:moveTo>
                    <a:pt x="0" y="0"/>
                  </a:moveTo>
                  <a:lnTo>
                    <a:pt x="3084261" y="0"/>
                  </a:lnTo>
                  <a:lnTo>
                    <a:pt x="3084261" y="779725"/>
                  </a:lnTo>
                  <a:lnTo>
                    <a:pt x="0" y="779725"/>
                  </a:lnTo>
                  <a:close/>
                </a:path>
              </a:pathLst>
            </a:custGeom>
            <a:solidFill>
              <a:srgbClr val="FFFFFF"/>
            </a:solidFill>
          </p:spPr>
        </p:sp>
        <p:sp>
          <p:nvSpPr>
            <p:cNvPr id="6" name="TextBox 6"/>
            <p:cNvSpPr txBox="1"/>
            <p:nvPr/>
          </p:nvSpPr>
          <p:spPr>
            <a:xfrm>
              <a:off x="0" y="-47625"/>
              <a:ext cx="3084261" cy="8273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6405287" y="2750595"/>
            <a:ext cx="2885228" cy="2800264"/>
            <a:chOff x="0" y="0"/>
            <a:chExt cx="1199035" cy="1163726"/>
          </a:xfrm>
        </p:grpSpPr>
        <p:sp>
          <p:nvSpPr>
            <p:cNvPr id="8" name="Freeform 8"/>
            <p:cNvSpPr/>
            <p:nvPr/>
          </p:nvSpPr>
          <p:spPr>
            <a:xfrm>
              <a:off x="0" y="0"/>
              <a:ext cx="1199035" cy="1163726"/>
            </a:xfrm>
            <a:custGeom>
              <a:avLst/>
              <a:gdLst/>
              <a:ahLst/>
              <a:cxnLst/>
              <a:rect l="l" t="t" r="r" b="b"/>
              <a:pathLst>
                <a:path w="1199035" h="1163726">
                  <a:moveTo>
                    <a:pt x="599518" y="0"/>
                  </a:moveTo>
                  <a:cubicBezTo>
                    <a:pt x="268413" y="0"/>
                    <a:pt x="0" y="260509"/>
                    <a:pt x="0" y="581863"/>
                  </a:cubicBezTo>
                  <a:cubicBezTo>
                    <a:pt x="0" y="903217"/>
                    <a:pt x="268413" y="1163726"/>
                    <a:pt x="599518" y="1163726"/>
                  </a:cubicBezTo>
                  <a:cubicBezTo>
                    <a:pt x="930622" y="1163726"/>
                    <a:pt x="1199035" y="903217"/>
                    <a:pt x="1199035" y="581863"/>
                  </a:cubicBezTo>
                  <a:cubicBezTo>
                    <a:pt x="1199035" y="260509"/>
                    <a:pt x="930622" y="0"/>
                    <a:pt x="599518" y="0"/>
                  </a:cubicBezTo>
                  <a:close/>
                </a:path>
              </a:pathLst>
            </a:custGeom>
            <a:solidFill>
              <a:srgbClr val="322F50"/>
            </a:solidFill>
            <a:ln w="38100" cap="sq">
              <a:solidFill>
                <a:srgbClr val="000000"/>
              </a:solidFill>
              <a:prstDash val="solid"/>
              <a:miter/>
            </a:ln>
          </p:spPr>
          <p:txBody>
            <a:bodyPr/>
            <a:lstStyle/>
            <a:p>
              <a:endParaRPr lang="en-US" dirty="0"/>
            </a:p>
          </p:txBody>
        </p:sp>
        <p:sp>
          <p:nvSpPr>
            <p:cNvPr id="9" name="TextBox 9"/>
            <p:cNvSpPr txBox="1"/>
            <p:nvPr/>
          </p:nvSpPr>
          <p:spPr>
            <a:xfrm>
              <a:off x="112410" y="61474"/>
              <a:ext cx="974216" cy="99315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6405287" y="6301947"/>
            <a:ext cx="2971057" cy="2785308"/>
            <a:chOff x="0" y="0"/>
            <a:chExt cx="1205394" cy="1130033"/>
          </a:xfrm>
        </p:grpSpPr>
        <p:sp>
          <p:nvSpPr>
            <p:cNvPr id="11" name="Freeform 11"/>
            <p:cNvSpPr/>
            <p:nvPr/>
          </p:nvSpPr>
          <p:spPr>
            <a:xfrm>
              <a:off x="0" y="0"/>
              <a:ext cx="1205394" cy="1130033"/>
            </a:xfrm>
            <a:custGeom>
              <a:avLst/>
              <a:gdLst/>
              <a:ahLst/>
              <a:cxnLst/>
              <a:rect l="l" t="t" r="r" b="b"/>
              <a:pathLst>
                <a:path w="1205394" h="1130033">
                  <a:moveTo>
                    <a:pt x="602697" y="0"/>
                  </a:moveTo>
                  <a:cubicBezTo>
                    <a:pt x="269837" y="0"/>
                    <a:pt x="0" y="252967"/>
                    <a:pt x="0" y="565017"/>
                  </a:cubicBezTo>
                  <a:cubicBezTo>
                    <a:pt x="0" y="877067"/>
                    <a:pt x="269837" y="1130033"/>
                    <a:pt x="602697" y="1130033"/>
                  </a:cubicBezTo>
                  <a:cubicBezTo>
                    <a:pt x="935557" y="1130033"/>
                    <a:pt x="1205394" y="877067"/>
                    <a:pt x="1205394" y="565017"/>
                  </a:cubicBezTo>
                  <a:cubicBezTo>
                    <a:pt x="1205394" y="252967"/>
                    <a:pt x="935557" y="0"/>
                    <a:pt x="602697" y="0"/>
                  </a:cubicBezTo>
                  <a:close/>
                </a:path>
              </a:pathLst>
            </a:custGeom>
            <a:solidFill>
              <a:srgbClr val="FFFFFF"/>
            </a:solidFill>
            <a:ln w="38100" cap="sq">
              <a:solidFill>
                <a:srgbClr val="000000"/>
              </a:solidFill>
              <a:prstDash val="solid"/>
              <a:miter/>
            </a:ln>
          </p:spPr>
        </p:sp>
        <p:sp>
          <p:nvSpPr>
            <p:cNvPr id="12" name="TextBox 12"/>
            <p:cNvSpPr txBox="1"/>
            <p:nvPr/>
          </p:nvSpPr>
          <p:spPr>
            <a:xfrm>
              <a:off x="113006" y="58316"/>
              <a:ext cx="979382" cy="965777"/>
            </a:xfrm>
            <a:prstGeom prst="rect">
              <a:avLst/>
            </a:prstGeom>
          </p:spPr>
          <p:txBody>
            <a:bodyPr lIns="50800" tIns="50800" rIns="50800" bIns="50800" rtlCol="0" anchor="ctr"/>
            <a:lstStyle/>
            <a:p>
              <a:pPr algn="ctr">
                <a:lnSpc>
                  <a:spcPts val="2659"/>
                </a:lnSpc>
              </a:pPr>
              <a:r>
                <a:rPr lang="en-US" sz="1899">
                  <a:solidFill>
                    <a:srgbClr val="FFFFFF"/>
                  </a:solidFill>
                  <a:latin typeface="Arimo"/>
                </a:rPr>
                <a:t>“KHÔNG CÔNG BẰNG”</a:t>
              </a:r>
            </a:p>
          </p:txBody>
        </p:sp>
      </p:grpSp>
      <p:sp>
        <p:nvSpPr>
          <p:cNvPr id="13" name="Freeform 13"/>
          <p:cNvSpPr/>
          <p:nvPr/>
        </p:nvSpPr>
        <p:spPr>
          <a:xfrm>
            <a:off x="1663461" y="6326542"/>
            <a:ext cx="5521427" cy="5521427"/>
          </a:xfrm>
          <a:custGeom>
            <a:avLst/>
            <a:gdLst/>
            <a:ahLst/>
            <a:cxnLst/>
            <a:rect l="l" t="t" r="r" b="b"/>
            <a:pathLst>
              <a:path w="5521427" h="5521427">
                <a:moveTo>
                  <a:pt x="0" y="0"/>
                </a:moveTo>
                <a:lnTo>
                  <a:pt x="5521427" y="0"/>
                </a:lnTo>
                <a:lnTo>
                  <a:pt x="5521427" y="5521427"/>
                </a:lnTo>
                <a:lnTo>
                  <a:pt x="0" y="55214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5699184" y="3580243"/>
            <a:ext cx="4297434" cy="1074293"/>
          </a:xfrm>
          <a:prstGeom prst="rect">
            <a:avLst/>
          </a:prstGeom>
        </p:spPr>
        <p:txBody>
          <a:bodyPr lIns="0" tIns="0" rIns="0" bIns="0" rtlCol="0" anchor="t">
            <a:spAutoFit/>
          </a:bodyPr>
          <a:lstStyle/>
          <a:p>
            <a:pPr algn="ctr">
              <a:lnSpc>
                <a:spcPts val="4312"/>
              </a:lnSpc>
              <a:spcBef>
                <a:spcPct val="0"/>
              </a:spcBef>
            </a:pPr>
            <a:r>
              <a:rPr lang="en-US" sz="3080">
                <a:solidFill>
                  <a:srgbClr val="FFFFFF"/>
                </a:solidFill>
                <a:latin typeface="Montserrat Bold"/>
              </a:rPr>
              <a:t>“KHÔNG</a:t>
            </a:r>
          </a:p>
          <a:p>
            <a:pPr algn="ctr">
              <a:lnSpc>
                <a:spcPts val="4312"/>
              </a:lnSpc>
              <a:spcBef>
                <a:spcPct val="0"/>
              </a:spcBef>
            </a:pPr>
            <a:r>
              <a:rPr lang="en-US" sz="3080">
                <a:solidFill>
                  <a:srgbClr val="FFFFFF"/>
                </a:solidFill>
                <a:latin typeface="Montserrat Bold"/>
              </a:rPr>
              <a:t> HIỆU QUẢ”</a:t>
            </a:r>
          </a:p>
        </p:txBody>
      </p:sp>
      <p:sp>
        <p:nvSpPr>
          <p:cNvPr id="15" name="TextBox 15"/>
          <p:cNvSpPr txBox="1"/>
          <p:nvPr/>
        </p:nvSpPr>
        <p:spPr>
          <a:xfrm>
            <a:off x="9689022" y="2877234"/>
            <a:ext cx="8069754" cy="2499360"/>
          </a:xfrm>
          <a:prstGeom prst="rect">
            <a:avLst/>
          </a:prstGeom>
        </p:spPr>
        <p:txBody>
          <a:bodyPr lIns="0" tIns="0" rIns="0" bIns="0" rtlCol="0" anchor="t">
            <a:spAutoFit/>
          </a:bodyPr>
          <a:lstStyle/>
          <a:p>
            <a:pPr algn="just">
              <a:lnSpc>
                <a:spcPts val="3990"/>
              </a:lnSpc>
              <a:spcBef>
                <a:spcPct val="0"/>
              </a:spcBef>
            </a:pPr>
            <a:r>
              <a:rPr lang="en-US" sz="2850">
                <a:solidFill>
                  <a:srgbClr val="000000"/>
                </a:solidFill>
                <a:latin typeface="Montserrat"/>
              </a:rPr>
              <a:t>Nếu một tiến trình có thời gian thực thi dài hơn thì nó chiếm giữ tài nguyên CPU trong thời gian dài, làm các tiến trình khác phải đợi lâu hơn và làm tăng thời gian đợi trung bình</a:t>
            </a:r>
          </a:p>
        </p:txBody>
      </p:sp>
      <p:sp>
        <p:nvSpPr>
          <p:cNvPr id="16" name="TextBox 16"/>
          <p:cNvSpPr txBox="1"/>
          <p:nvPr/>
        </p:nvSpPr>
        <p:spPr>
          <a:xfrm>
            <a:off x="6892665" y="6853565"/>
            <a:ext cx="1996300" cy="1615398"/>
          </a:xfrm>
          <a:prstGeom prst="rect">
            <a:avLst/>
          </a:prstGeom>
        </p:spPr>
        <p:txBody>
          <a:bodyPr lIns="0" tIns="0" rIns="0" bIns="0" rtlCol="0" anchor="t">
            <a:spAutoFit/>
          </a:bodyPr>
          <a:lstStyle/>
          <a:p>
            <a:pPr algn="ctr">
              <a:lnSpc>
                <a:spcPts val="4306"/>
              </a:lnSpc>
              <a:spcBef>
                <a:spcPct val="0"/>
              </a:spcBef>
            </a:pPr>
            <a:r>
              <a:rPr lang="en-US" sz="3076">
                <a:solidFill>
                  <a:srgbClr val="000000"/>
                </a:solidFill>
                <a:latin typeface="Montserrat Bold"/>
              </a:rPr>
              <a:t>“KHÔNG </a:t>
            </a:r>
          </a:p>
          <a:p>
            <a:pPr algn="ctr">
              <a:lnSpc>
                <a:spcPts val="4306"/>
              </a:lnSpc>
              <a:spcBef>
                <a:spcPct val="0"/>
              </a:spcBef>
            </a:pPr>
            <a:r>
              <a:rPr lang="en-US" sz="3076">
                <a:solidFill>
                  <a:srgbClr val="000000"/>
                </a:solidFill>
                <a:latin typeface="Montserrat Bold"/>
              </a:rPr>
              <a:t>CÔNG BẰNG”</a:t>
            </a:r>
          </a:p>
        </p:txBody>
      </p:sp>
      <p:sp>
        <p:nvSpPr>
          <p:cNvPr id="17" name="TextBox 17"/>
          <p:cNvSpPr txBox="1"/>
          <p:nvPr/>
        </p:nvSpPr>
        <p:spPr>
          <a:xfrm>
            <a:off x="9689022" y="6673521"/>
            <a:ext cx="7444397" cy="1994535"/>
          </a:xfrm>
          <a:prstGeom prst="rect">
            <a:avLst/>
          </a:prstGeom>
        </p:spPr>
        <p:txBody>
          <a:bodyPr lIns="0" tIns="0" rIns="0" bIns="0" rtlCol="0" anchor="t">
            <a:spAutoFit/>
          </a:bodyPr>
          <a:lstStyle/>
          <a:p>
            <a:pPr algn="just">
              <a:lnSpc>
                <a:spcPts val="3990"/>
              </a:lnSpc>
              <a:spcBef>
                <a:spcPct val="0"/>
              </a:spcBef>
            </a:pPr>
            <a:r>
              <a:rPr lang="en-US" sz="2850">
                <a:solidFill>
                  <a:srgbClr val="FFFFFF"/>
                </a:solidFill>
                <a:latin typeface="Montserrat"/>
              </a:rPr>
              <a:t>FCFS không đảm bảo công bằng giữa các tiến trình, các tiến trình có thể phải đợi quá lâu, trong khi các tiến trình trước được thực hiện nhanh chóng</a:t>
            </a: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par>
                                <p:cTn id="23" presetID="9"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dissolv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66438" y="-1304059"/>
            <a:ext cx="20335009" cy="2332759"/>
            <a:chOff x="0" y="0"/>
            <a:chExt cx="5355723" cy="614389"/>
          </a:xfrm>
        </p:grpSpPr>
        <p:sp>
          <p:nvSpPr>
            <p:cNvPr id="3" name="Freeform 3"/>
            <p:cNvSpPr/>
            <p:nvPr/>
          </p:nvSpPr>
          <p:spPr>
            <a:xfrm>
              <a:off x="0" y="0"/>
              <a:ext cx="5355723" cy="614389"/>
            </a:xfrm>
            <a:custGeom>
              <a:avLst/>
              <a:gdLst/>
              <a:ahLst/>
              <a:cxnLst/>
              <a:rect l="l" t="t" r="r" b="b"/>
              <a:pathLst>
                <a:path w="5355723" h="614389">
                  <a:moveTo>
                    <a:pt x="0" y="0"/>
                  </a:moveTo>
                  <a:lnTo>
                    <a:pt x="5355723" y="0"/>
                  </a:lnTo>
                  <a:lnTo>
                    <a:pt x="5355723" y="614389"/>
                  </a:lnTo>
                  <a:lnTo>
                    <a:pt x="0" y="614389"/>
                  </a:lnTo>
                  <a:close/>
                </a:path>
              </a:pathLst>
            </a:custGeom>
            <a:solidFill>
              <a:srgbClr val="322F50"/>
            </a:solidFill>
          </p:spPr>
        </p:sp>
        <p:sp>
          <p:nvSpPr>
            <p:cNvPr id="4" name="TextBox 4"/>
            <p:cNvSpPr txBox="1"/>
            <p:nvPr/>
          </p:nvSpPr>
          <p:spPr>
            <a:xfrm>
              <a:off x="0" y="-47625"/>
              <a:ext cx="5355723" cy="66201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689801" y="4327426"/>
            <a:ext cx="6569499" cy="3366868"/>
          </a:xfrm>
          <a:custGeom>
            <a:avLst/>
            <a:gdLst/>
            <a:ahLst/>
            <a:cxnLst/>
            <a:rect l="l" t="t" r="r" b="b"/>
            <a:pathLst>
              <a:path w="6569499" h="3366868">
                <a:moveTo>
                  <a:pt x="0" y="0"/>
                </a:moveTo>
                <a:lnTo>
                  <a:pt x="6569499" y="0"/>
                </a:lnTo>
                <a:lnTo>
                  <a:pt x="6569499" y="3366868"/>
                </a:lnTo>
                <a:lnTo>
                  <a:pt x="0" y="3366868"/>
                </a:lnTo>
                <a:lnTo>
                  <a:pt x="0" y="0"/>
                </a:lnTo>
                <a:close/>
              </a:path>
            </a:pathLst>
          </a:custGeom>
          <a:blipFill>
            <a:blip r:embed="rId2"/>
            <a:stretch>
              <a:fillRect/>
            </a:stretch>
          </a:blipFill>
        </p:spPr>
        <p:txBody>
          <a:bodyPr/>
          <a:lstStyle/>
          <a:p>
            <a:endParaRPr lang="en-US" dirty="0"/>
          </a:p>
        </p:txBody>
      </p:sp>
      <p:sp>
        <p:nvSpPr>
          <p:cNvPr id="6" name="TextBox 6"/>
          <p:cNvSpPr txBox="1"/>
          <p:nvPr/>
        </p:nvSpPr>
        <p:spPr>
          <a:xfrm>
            <a:off x="1028700" y="1668813"/>
            <a:ext cx="13226788" cy="2653099"/>
          </a:xfrm>
          <a:prstGeom prst="rect">
            <a:avLst/>
          </a:prstGeom>
        </p:spPr>
        <p:txBody>
          <a:bodyPr lIns="0" tIns="0" rIns="0" bIns="0" rtlCol="0" anchor="t">
            <a:spAutoFit/>
          </a:bodyPr>
          <a:lstStyle/>
          <a:p>
            <a:pPr>
              <a:lnSpc>
                <a:spcPts val="9582"/>
              </a:lnSpc>
            </a:pPr>
            <a:r>
              <a:rPr lang="en-US" sz="9582">
                <a:solidFill>
                  <a:srgbClr val="322F50"/>
                </a:solidFill>
                <a:latin typeface="Montserrat Bold"/>
              </a:rPr>
              <a:t>HIỆU ỨNG ĐOÀN XE </a:t>
            </a:r>
          </a:p>
          <a:p>
            <a:pPr>
              <a:lnSpc>
                <a:spcPts val="10823"/>
              </a:lnSpc>
            </a:pPr>
            <a:endParaRPr lang="en-US" sz="9582">
              <a:solidFill>
                <a:srgbClr val="322F50"/>
              </a:solidFill>
              <a:latin typeface="Montserrat Bold"/>
            </a:endParaRPr>
          </a:p>
        </p:txBody>
      </p:sp>
      <p:sp>
        <p:nvSpPr>
          <p:cNvPr id="7" name="TextBox 7"/>
          <p:cNvSpPr txBox="1"/>
          <p:nvPr/>
        </p:nvSpPr>
        <p:spPr>
          <a:xfrm>
            <a:off x="1028700" y="3757340"/>
            <a:ext cx="9432947" cy="4666187"/>
          </a:xfrm>
          <a:prstGeom prst="rect">
            <a:avLst/>
          </a:prstGeom>
        </p:spPr>
        <p:txBody>
          <a:bodyPr lIns="0" tIns="0" rIns="0" bIns="0" rtlCol="0" anchor="t">
            <a:spAutoFit/>
          </a:bodyPr>
          <a:lstStyle/>
          <a:p>
            <a:pPr>
              <a:lnSpc>
                <a:spcPts val="4622"/>
              </a:lnSpc>
            </a:pPr>
            <a:r>
              <a:rPr lang="en-US" sz="3301">
                <a:solidFill>
                  <a:srgbClr val="000000"/>
                </a:solidFill>
                <a:latin typeface="Montserrat Bold"/>
              </a:rPr>
              <a:t>FCFS</a:t>
            </a:r>
            <a:r>
              <a:rPr lang="en-US" sz="3301">
                <a:solidFill>
                  <a:srgbClr val="000000"/>
                </a:solidFill>
                <a:latin typeface="Montserrat"/>
              </a:rPr>
              <a:t> có thể bị ảnh hưởng bởi hiệu ứng đoàn nếu </a:t>
            </a:r>
            <a:r>
              <a:rPr lang="en-US" sz="3301">
                <a:solidFill>
                  <a:srgbClr val="000000"/>
                </a:solidFill>
                <a:latin typeface="Montserrat Bold"/>
              </a:rPr>
              <a:t>Burst Time</a:t>
            </a:r>
            <a:r>
              <a:rPr lang="en-US" sz="3301">
                <a:solidFill>
                  <a:srgbClr val="000000"/>
                </a:solidFill>
                <a:latin typeface="Montserrat"/>
              </a:rPr>
              <a:t> của công việc đầu tiên là cao nhất trong số tất cả. Giống như trong cuộc sống thực, nếu một đoàn xe đang đi qua đường thì những người khác có thể bị chặn lại cho đến khi nó vượt qua hoàn toàn. Điều này cũng có thể được mô phỏng trong Hệ điều hành.</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0829" y="-1166380"/>
            <a:ext cx="20335009" cy="2332759"/>
            <a:chOff x="0" y="0"/>
            <a:chExt cx="5355723" cy="614389"/>
          </a:xfrm>
        </p:grpSpPr>
        <p:sp>
          <p:nvSpPr>
            <p:cNvPr id="3" name="Freeform 3"/>
            <p:cNvSpPr/>
            <p:nvPr/>
          </p:nvSpPr>
          <p:spPr>
            <a:xfrm>
              <a:off x="0" y="0"/>
              <a:ext cx="5355723" cy="614389"/>
            </a:xfrm>
            <a:custGeom>
              <a:avLst/>
              <a:gdLst/>
              <a:ahLst/>
              <a:cxnLst/>
              <a:rect l="l" t="t" r="r" b="b"/>
              <a:pathLst>
                <a:path w="5355723" h="614389">
                  <a:moveTo>
                    <a:pt x="0" y="0"/>
                  </a:moveTo>
                  <a:lnTo>
                    <a:pt x="5355723" y="0"/>
                  </a:lnTo>
                  <a:lnTo>
                    <a:pt x="5355723" y="614389"/>
                  </a:lnTo>
                  <a:lnTo>
                    <a:pt x="0" y="614389"/>
                  </a:lnTo>
                  <a:close/>
                </a:path>
              </a:pathLst>
            </a:custGeom>
            <a:solidFill>
              <a:srgbClr val="322F50"/>
            </a:solidFill>
          </p:spPr>
        </p:sp>
        <p:sp>
          <p:nvSpPr>
            <p:cNvPr id="4" name="TextBox 4"/>
            <p:cNvSpPr txBox="1"/>
            <p:nvPr/>
          </p:nvSpPr>
          <p:spPr>
            <a:xfrm>
              <a:off x="0" y="-47625"/>
              <a:ext cx="5355723" cy="662014"/>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28700" y="1625664"/>
            <a:ext cx="13226788" cy="2653099"/>
          </a:xfrm>
          <a:prstGeom prst="rect">
            <a:avLst/>
          </a:prstGeom>
        </p:spPr>
        <p:txBody>
          <a:bodyPr lIns="0" tIns="0" rIns="0" bIns="0" rtlCol="0" anchor="t">
            <a:spAutoFit/>
          </a:bodyPr>
          <a:lstStyle/>
          <a:p>
            <a:pPr>
              <a:lnSpc>
                <a:spcPts val="9582"/>
              </a:lnSpc>
            </a:pPr>
            <a:r>
              <a:rPr lang="en-US" sz="9582">
                <a:solidFill>
                  <a:srgbClr val="322F50"/>
                </a:solidFill>
                <a:latin typeface="Montserrat Bold"/>
              </a:rPr>
              <a:t>HIỆU ỨNG ĐOÀN XE</a:t>
            </a:r>
          </a:p>
          <a:p>
            <a:pPr>
              <a:lnSpc>
                <a:spcPts val="10823"/>
              </a:lnSpc>
            </a:pPr>
            <a:endParaRPr lang="en-US" sz="9582">
              <a:solidFill>
                <a:srgbClr val="322F50"/>
              </a:solidFill>
              <a:latin typeface="Montserrat Bold"/>
            </a:endParaRPr>
          </a:p>
        </p:txBody>
      </p:sp>
      <p:sp>
        <p:nvSpPr>
          <p:cNvPr id="6" name="TextBox 6"/>
          <p:cNvSpPr txBox="1"/>
          <p:nvPr/>
        </p:nvSpPr>
        <p:spPr>
          <a:xfrm>
            <a:off x="1028700" y="3292131"/>
            <a:ext cx="9425839" cy="5236073"/>
          </a:xfrm>
          <a:prstGeom prst="rect">
            <a:avLst/>
          </a:prstGeom>
        </p:spPr>
        <p:txBody>
          <a:bodyPr lIns="0" tIns="0" rIns="0" bIns="0" rtlCol="0" anchor="t">
            <a:spAutoFit/>
          </a:bodyPr>
          <a:lstStyle/>
          <a:p>
            <a:pPr>
              <a:lnSpc>
                <a:spcPts val="4619"/>
              </a:lnSpc>
            </a:pPr>
            <a:r>
              <a:rPr lang="en-US" sz="3299">
                <a:solidFill>
                  <a:srgbClr val="000000"/>
                </a:solidFill>
                <a:latin typeface="Montserrat"/>
              </a:rPr>
              <a:t>Nếu </a:t>
            </a:r>
            <a:r>
              <a:rPr lang="en-US" sz="3299">
                <a:solidFill>
                  <a:srgbClr val="000000"/>
                </a:solidFill>
                <a:latin typeface="Montserrat Bold"/>
              </a:rPr>
              <a:t>CPU</a:t>
            </a:r>
            <a:r>
              <a:rPr lang="en-US" sz="3299">
                <a:solidFill>
                  <a:srgbClr val="000000"/>
                </a:solidFill>
                <a:latin typeface="Montserrat"/>
              </a:rPr>
              <a:t> nhận được các quá trình có Burst Time cao hơn ở đầu trước của hàng đợi sẵn sàng thì các quá trình có </a:t>
            </a:r>
            <a:r>
              <a:rPr lang="en-US" sz="3299">
                <a:solidFill>
                  <a:srgbClr val="000000"/>
                </a:solidFill>
                <a:latin typeface="Montserrat Bold"/>
              </a:rPr>
              <a:t>Burst Time</a:t>
            </a:r>
            <a:r>
              <a:rPr lang="en-US" sz="3299">
                <a:solidFill>
                  <a:srgbClr val="000000"/>
                </a:solidFill>
                <a:latin typeface="Montserrat"/>
              </a:rPr>
              <a:t> thấp hơn có thể bị chặn, có nghĩa là chúng có thể không bao giờ nhận được CPU nếu công việc đang thực hiện có </a:t>
            </a:r>
            <a:r>
              <a:rPr lang="en-US" sz="3299">
                <a:solidFill>
                  <a:srgbClr val="000000"/>
                </a:solidFill>
                <a:latin typeface="Montserrat Bold"/>
              </a:rPr>
              <a:t>Burst Time</a:t>
            </a:r>
            <a:r>
              <a:rPr lang="en-US" sz="3299">
                <a:solidFill>
                  <a:srgbClr val="000000"/>
                </a:solidFill>
                <a:latin typeface="Montserrat"/>
              </a:rPr>
              <a:t> rất cao. Điều này được gọi là hiệu ứng đoàn xe hoặc chết đói .</a:t>
            </a:r>
          </a:p>
          <a:p>
            <a:pPr>
              <a:lnSpc>
                <a:spcPts val="4619"/>
              </a:lnSpc>
            </a:pPr>
            <a:endParaRPr lang="en-US" sz="3299">
              <a:solidFill>
                <a:srgbClr val="000000"/>
              </a:solidFill>
              <a:latin typeface="Montserrat"/>
            </a:endParaRPr>
          </a:p>
        </p:txBody>
      </p:sp>
      <p:sp>
        <p:nvSpPr>
          <p:cNvPr id="7" name="Freeform 7"/>
          <p:cNvSpPr/>
          <p:nvPr/>
        </p:nvSpPr>
        <p:spPr>
          <a:xfrm>
            <a:off x="11805593" y="3493610"/>
            <a:ext cx="4899790" cy="4899790"/>
          </a:xfrm>
          <a:custGeom>
            <a:avLst/>
            <a:gdLst/>
            <a:ahLst/>
            <a:cxnLst/>
            <a:rect l="l" t="t" r="r" b="b"/>
            <a:pathLst>
              <a:path w="4899790" h="4899790">
                <a:moveTo>
                  <a:pt x="0" y="0"/>
                </a:moveTo>
                <a:lnTo>
                  <a:pt x="4899790" y="0"/>
                </a:lnTo>
                <a:lnTo>
                  <a:pt x="4899790" y="4899790"/>
                </a:lnTo>
                <a:lnTo>
                  <a:pt x="0" y="4899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197364"/>
            <a:ext cx="19563259" cy="4955166"/>
            <a:chOff x="0" y="0"/>
            <a:chExt cx="5152463" cy="1305064"/>
          </a:xfrm>
        </p:grpSpPr>
        <p:sp>
          <p:nvSpPr>
            <p:cNvPr id="3" name="Freeform 3"/>
            <p:cNvSpPr/>
            <p:nvPr/>
          </p:nvSpPr>
          <p:spPr>
            <a:xfrm>
              <a:off x="0" y="0"/>
              <a:ext cx="5152463" cy="1305064"/>
            </a:xfrm>
            <a:custGeom>
              <a:avLst/>
              <a:gdLst/>
              <a:ahLst/>
              <a:cxnLst/>
              <a:rect l="l" t="t" r="r" b="b"/>
              <a:pathLst>
                <a:path w="5152463" h="1305064">
                  <a:moveTo>
                    <a:pt x="0" y="0"/>
                  </a:moveTo>
                  <a:lnTo>
                    <a:pt x="5152463" y="0"/>
                  </a:lnTo>
                  <a:lnTo>
                    <a:pt x="5152463" y="1305064"/>
                  </a:lnTo>
                  <a:lnTo>
                    <a:pt x="0" y="1305064"/>
                  </a:lnTo>
                  <a:close/>
                </a:path>
              </a:pathLst>
            </a:custGeom>
            <a:solidFill>
              <a:srgbClr val="322F50"/>
            </a:solidFill>
          </p:spPr>
        </p:sp>
        <p:sp>
          <p:nvSpPr>
            <p:cNvPr id="4" name="TextBox 4"/>
            <p:cNvSpPr txBox="1"/>
            <p:nvPr/>
          </p:nvSpPr>
          <p:spPr>
            <a:xfrm>
              <a:off x="0" y="-47625"/>
              <a:ext cx="5152463" cy="135268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57250" y="9731710"/>
            <a:ext cx="20002500" cy="891615"/>
            <a:chOff x="0" y="0"/>
            <a:chExt cx="5268148" cy="234829"/>
          </a:xfrm>
        </p:grpSpPr>
        <p:sp>
          <p:nvSpPr>
            <p:cNvPr id="6" name="Freeform 6"/>
            <p:cNvSpPr/>
            <p:nvPr/>
          </p:nvSpPr>
          <p:spPr>
            <a:xfrm>
              <a:off x="0" y="0"/>
              <a:ext cx="5268148" cy="234829"/>
            </a:xfrm>
            <a:custGeom>
              <a:avLst/>
              <a:gdLst/>
              <a:ahLst/>
              <a:cxnLst/>
              <a:rect l="l" t="t" r="r" b="b"/>
              <a:pathLst>
                <a:path w="5268148" h="234829">
                  <a:moveTo>
                    <a:pt x="0" y="0"/>
                  </a:moveTo>
                  <a:lnTo>
                    <a:pt x="5268148" y="0"/>
                  </a:lnTo>
                  <a:lnTo>
                    <a:pt x="5268148" y="234829"/>
                  </a:lnTo>
                  <a:lnTo>
                    <a:pt x="0" y="234829"/>
                  </a:lnTo>
                  <a:close/>
                </a:path>
              </a:pathLst>
            </a:custGeom>
            <a:solidFill>
              <a:srgbClr val="322F50"/>
            </a:solidFill>
          </p:spPr>
        </p:sp>
        <p:sp>
          <p:nvSpPr>
            <p:cNvPr id="7" name="TextBox 7"/>
            <p:cNvSpPr txBox="1"/>
            <p:nvPr/>
          </p:nvSpPr>
          <p:spPr>
            <a:xfrm>
              <a:off x="0" y="-47625"/>
              <a:ext cx="5268148" cy="28245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2941896"/>
            <a:ext cx="3973202" cy="1355878"/>
            <a:chOff x="0" y="0"/>
            <a:chExt cx="1046440" cy="357104"/>
          </a:xfrm>
        </p:grpSpPr>
        <p:sp>
          <p:nvSpPr>
            <p:cNvPr id="9" name="Freeform 9"/>
            <p:cNvSpPr/>
            <p:nvPr/>
          </p:nvSpPr>
          <p:spPr>
            <a:xfrm>
              <a:off x="0" y="0"/>
              <a:ext cx="1046440" cy="357104"/>
            </a:xfrm>
            <a:custGeom>
              <a:avLst/>
              <a:gdLst/>
              <a:ahLst/>
              <a:cxnLst/>
              <a:rect l="l" t="t" r="r" b="b"/>
              <a:pathLst>
                <a:path w="1046440" h="357104">
                  <a:moveTo>
                    <a:pt x="0" y="0"/>
                  </a:moveTo>
                  <a:lnTo>
                    <a:pt x="1046440" y="0"/>
                  </a:lnTo>
                  <a:lnTo>
                    <a:pt x="1046440" y="357104"/>
                  </a:lnTo>
                  <a:lnTo>
                    <a:pt x="0" y="357104"/>
                  </a:lnTo>
                  <a:close/>
                </a:path>
              </a:pathLst>
            </a:custGeom>
            <a:solidFill>
              <a:srgbClr val="322F50"/>
            </a:solidFill>
          </p:spPr>
        </p:sp>
        <p:sp>
          <p:nvSpPr>
            <p:cNvPr id="10" name="TextBox 10"/>
            <p:cNvSpPr txBox="1"/>
            <p:nvPr/>
          </p:nvSpPr>
          <p:spPr>
            <a:xfrm>
              <a:off x="0" y="-47625"/>
              <a:ext cx="1046440" cy="404729"/>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28700" y="1181100"/>
            <a:ext cx="14812859" cy="1116987"/>
          </a:xfrm>
          <a:prstGeom prst="rect">
            <a:avLst/>
          </a:prstGeom>
        </p:spPr>
        <p:txBody>
          <a:bodyPr lIns="0" tIns="0" rIns="0" bIns="0" rtlCol="0" anchor="t">
            <a:spAutoFit/>
          </a:bodyPr>
          <a:lstStyle/>
          <a:p>
            <a:pPr>
              <a:lnSpc>
                <a:spcPts val="8350"/>
              </a:lnSpc>
            </a:pPr>
            <a:r>
              <a:rPr lang="en-US" sz="8350">
                <a:solidFill>
                  <a:srgbClr val="322F50"/>
                </a:solidFill>
                <a:latin typeface="Montserrat Bold"/>
              </a:rPr>
              <a:t>ỨNG DỤNG &amp; KẾT LUẬN </a:t>
            </a:r>
          </a:p>
        </p:txBody>
      </p:sp>
      <p:sp>
        <p:nvSpPr>
          <p:cNvPr id="12" name="TextBox 12"/>
          <p:cNvSpPr txBox="1"/>
          <p:nvPr/>
        </p:nvSpPr>
        <p:spPr>
          <a:xfrm>
            <a:off x="1028700" y="3366215"/>
            <a:ext cx="4006583" cy="602490"/>
          </a:xfrm>
          <a:prstGeom prst="rect">
            <a:avLst/>
          </a:prstGeom>
        </p:spPr>
        <p:txBody>
          <a:bodyPr lIns="0" tIns="0" rIns="0" bIns="0" rtlCol="0" anchor="t">
            <a:spAutoFit/>
          </a:bodyPr>
          <a:lstStyle/>
          <a:p>
            <a:pPr algn="ctr">
              <a:lnSpc>
                <a:spcPts val="4595"/>
              </a:lnSpc>
            </a:pPr>
            <a:r>
              <a:rPr lang="en-US" sz="4595">
                <a:solidFill>
                  <a:srgbClr val="FFFFFF"/>
                </a:solidFill>
                <a:latin typeface="Montserrat Bold"/>
              </a:rPr>
              <a:t>ỨNG DỤNG</a:t>
            </a:r>
            <a:r>
              <a:rPr lang="en-US" sz="4595">
                <a:solidFill>
                  <a:srgbClr val="FFFFFF"/>
                </a:solidFill>
                <a:latin typeface="Montserrat"/>
              </a:rPr>
              <a:t> </a:t>
            </a:r>
          </a:p>
        </p:txBody>
      </p:sp>
      <p:grpSp>
        <p:nvGrpSpPr>
          <p:cNvPr id="13" name="Group 13"/>
          <p:cNvGrpSpPr/>
          <p:nvPr/>
        </p:nvGrpSpPr>
        <p:grpSpPr>
          <a:xfrm>
            <a:off x="995319" y="6478999"/>
            <a:ext cx="3973202" cy="1355878"/>
            <a:chOff x="0" y="0"/>
            <a:chExt cx="1046440" cy="357104"/>
          </a:xfrm>
        </p:grpSpPr>
        <p:sp>
          <p:nvSpPr>
            <p:cNvPr id="14" name="Freeform 14"/>
            <p:cNvSpPr/>
            <p:nvPr/>
          </p:nvSpPr>
          <p:spPr>
            <a:xfrm>
              <a:off x="0" y="0"/>
              <a:ext cx="1046440" cy="357104"/>
            </a:xfrm>
            <a:custGeom>
              <a:avLst/>
              <a:gdLst/>
              <a:ahLst/>
              <a:cxnLst/>
              <a:rect l="l" t="t" r="r" b="b"/>
              <a:pathLst>
                <a:path w="1046440" h="357104">
                  <a:moveTo>
                    <a:pt x="0" y="0"/>
                  </a:moveTo>
                  <a:lnTo>
                    <a:pt x="1046440" y="0"/>
                  </a:lnTo>
                  <a:lnTo>
                    <a:pt x="1046440" y="357104"/>
                  </a:lnTo>
                  <a:lnTo>
                    <a:pt x="0" y="357104"/>
                  </a:lnTo>
                  <a:close/>
                </a:path>
              </a:pathLst>
            </a:custGeom>
            <a:solidFill>
              <a:srgbClr val="322F50"/>
            </a:solidFill>
          </p:spPr>
        </p:sp>
        <p:sp>
          <p:nvSpPr>
            <p:cNvPr id="15" name="TextBox 15"/>
            <p:cNvSpPr txBox="1"/>
            <p:nvPr/>
          </p:nvSpPr>
          <p:spPr>
            <a:xfrm>
              <a:off x="0" y="-47625"/>
              <a:ext cx="1046440" cy="404729"/>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961938" y="6907624"/>
            <a:ext cx="4006583" cy="602490"/>
          </a:xfrm>
          <a:prstGeom prst="rect">
            <a:avLst/>
          </a:prstGeom>
        </p:spPr>
        <p:txBody>
          <a:bodyPr lIns="0" tIns="0" rIns="0" bIns="0" rtlCol="0" anchor="t">
            <a:spAutoFit/>
          </a:bodyPr>
          <a:lstStyle/>
          <a:p>
            <a:pPr algn="ctr">
              <a:lnSpc>
                <a:spcPts val="4595"/>
              </a:lnSpc>
            </a:pPr>
            <a:r>
              <a:rPr lang="en-US" sz="4595">
                <a:solidFill>
                  <a:srgbClr val="FFFFFF"/>
                </a:solidFill>
                <a:latin typeface="Montserrat Bold"/>
              </a:rPr>
              <a:t>KẾT LUẬN</a:t>
            </a:r>
          </a:p>
        </p:txBody>
      </p:sp>
      <p:sp>
        <p:nvSpPr>
          <p:cNvPr id="17" name="TextBox 17"/>
          <p:cNvSpPr txBox="1"/>
          <p:nvPr/>
        </p:nvSpPr>
        <p:spPr>
          <a:xfrm>
            <a:off x="6890644" y="2694048"/>
            <a:ext cx="9366309" cy="2501688"/>
          </a:xfrm>
          <a:prstGeom prst="rect">
            <a:avLst/>
          </a:prstGeom>
        </p:spPr>
        <p:txBody>
          <a:bodyPr lIns="0" tIns="0" rIns="0" bIns="0" rtlCol="0" anchor="t">
            <a:spAutoFit/>
          </a:bodyPr>
          <a:lstStyle/>
          <a:p>
            <a:pPr algn="just">
              <a:lnSpc>
                <a:spcPts val="3336"/>
              </a:lnSpc>
              <a:spcBef>
                <a:spcPct val="0"/>
              </a:spcBef>
            </a:pPr>
            <a:r>
              <a:rPr lang="en-US" sz="2383">
                <a:solidFill>
                  <a:srgbClr val="000000"/>
                </a:solidFill>
                <a:latin typeface="Montserrat"/>
              </a:rPr>
              <a:t>Thuật toán </a:t>
            </a:r>
            <a:r>
              <a:rPr lang="en-US" sz="2383">
                <a:solidFill>
                  <a:srgbClr val="000000"/>
                </a:solidFill>
                <a:latin typeface="Montserrat Bold"/>
              </a:rPr>
              <a:t>FCFS</a:t>
            </a:r>
            <a:r>
              <a:rPr lang="en-US" sz="2383">
                <a:solidFill>
                  <a:srgbClr val="000000"/>
                </a:solidFill>
                <a:latin typeface="Montserrat"/>
              </a:rPr>
              <a:t> thường được sử dụng trong các hệ thống thời gian thực, nơi yêu cầu tất cả các tiến trình phải được xử lý trong một thời gian nhất định. Thuật toán này cũng có thể được sử dụng trong các hệ thống không quan trọng thời gian, chẳng hạn như các hệ thống in ấn, nơi không quan trọng thứ tự các tiến trình được xử lý.</a:t>
            </a:r>
          </a:p>
        </p:txBody>
      </p:sp>
      <p:sp>
        <p:nvSpPr>
          <p:cNvPr id="18" name="TextBox 18"/>
          <p:cNvSpPr txBox="1"/>
          <p:nvPr/>
        </p:nvSpPr>
        <p:spPr>
          <a:xfrm>
            <a:off x="6890644" y="6096137"/>
            <a:ext cx="9366309" cy="2082588"/>
          </a:xfrm>
          <a:prstGeom prst="rect">
            <a:avLst/>
          </a:prstGeom>
        </p:spPr>
        <p:txBody>
          <a:bodyPr lIns="0" tIns="0" rIns="0" bIns="0" rtlCol="0" anchor="t">
            <a:spAutoFit/>
          </a:bodyPr>
          <a:lstStyle/>
          <a:p>
            <a:pPr algn="just">
              <a:lnSpc>
                <a:spcPts val="3336"/>
              </a:lnSpc>
              <a:spcBef>
                <a:spcPct val="0"/>
              </a:spcBef>
            </a:pPr>
            <a:r>
              <a:rPr lang="en-US" sz="2383">
                <a:solidFill>
                  <a:srgbClr val="000000"/>
                </a:solidFill>
                <a:latin typeface="Montserrat Bold"/>
              </a:rPr>
              <a:t>FCFS</a:t>
            </a:r>
            <a:r>
              <a:rPr lang="en-US" sz="2383">
                <a:solidFill>
                  <a:srgbClr val="000000"/>
                </a:solidFill>
                <a:latin typeface="Montserrat"/>
              </a:rPr>
              <a:t> là một thuật toán lên lịch CPU đơn giản và dễ hiểu. Tuy nhiên, thuật toán này có thể dẫn đến thời gian chờ đợi trung bình cao cho các tiến trình ngắn và hiệu ứng đoàn xe. Các hệ điều hành thường sử dụng nhiều thuật toán lên lịch CPU khác để khắc phục những nhược điểm này.</a:t>
            </a: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197364"/>
            <a:ext cx="19563259" cy="4955166"/>
            <a:chOff x="0" y="0"/>
            <a:chExt cx="5152463" cy="1305064"/>
          </a:xfrm>
        </p:grpSpPr>
        <p:sp>
          <p:nvSpPr>
            <p:cNvPr id="3" name="Freeform 3"/>
            <p:cNvSpPr/>
            <p:nvPr/>
          </p:nvSpPr>
          <p:spPr>
            <a:xfrm>
              <a:off x="0" y="0"/>
              <a:ext cx="5152463" cy="1305064"/>
            </a:xfrm>
            <a:custGeom>
              <a:avLst/>
              <a:gdLst/>
              <a:ahLst/>
              <a:cxnLst/>
              <a:rect l="l" t="t" r="r" b="b"/>
              <a:pathLst>
                <a:path w="5152463" h="1305064">
                  <a:moveTo>
                    <a:pt x="0" y="0"/>
                  </a:moveTo>
                  <a:lnTo>
                    <a:pt x="5152463" y="0"/>
                  </a:lnTo>
                  <a:lnTo>
                    <a:pt x="5152463" y="1305064"/>
                  </a:lnTo>
                  <a:lnTo>
                    <a:pt x="0" y="1305064"/>
                  </a:lnTo>
                  <a:close/>
                </a:path>
              </a:pathLst>
            </a:custGeom>
            <a:solidFill>
              <a:srgbClr val="322F50"/>
            </a:solidFill>
          </p:spPr>
        </p:sp>
        <p:sp>
          <p:nvSpPr>
            <p:cNvPr id="4" name="TextBox 4"/>
            <p:cNvSpPr txBox="1"/>
            <p:nvPr/>
          </p:nvSpPr>
          <p:spPr>
            <a:xfrm>
              <a:off x="0" y="-47625"/>
              <a:ext cx="5152463" cy="135268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57250" y="9731710"/>
            <a:ext cx="20002500" cy="891615"/>
            <a:chOff x="0" y="0"/>
            <a:chExt cx="5268148" cy="234829"/>
          </a:xfrm>
        </p:grpSpPr>
        <p:sp>
          <p:nvSpPr>
            <p:cNvPr id="6" name="Freeform 6"/>
            <p:cNvSpPr/>
            <p:nvPr/>
          </p:nvSpPr>
          <p:spPr>
            <a:xfrm>
              <a:off x="0" y="0"/>
              <a:ext cx="5268148" cy="234829"/>
            </a:xfrm>
            <a:custGeom>
              <a:avLst/>
              <a:gdLst/>
              <a:ahLst/>
              <a:cxnLst/>
              <a:rect l="l" t="t" r="r" b="b"/>
              <a:pathLst>
                <a:path w="5268148" h="234829">
                  <a:moveTo>
                    <a:pt x="0" y="0"/>
                  </a:moveTo>
                  <a:lnTo>
                    <a:pt x="5268148" y="0"/>
                  </a:lnTo>
                  <a:lnTo>
                    <a:pt x="5268148" y="234829"/>
                  </a:lnTo>
                  <a:lnTo>
                    <a:pt x="0" y="234829"/>
                  </a:lnTo>
                  <a:close/>
                </a:path>
              </a:pathLst>
            </a:custGeom>
            <a:solidFill>
              <a:srgbClr val="322F50"/>
            </a:solidFill>
          </p:spPr>
        </p:sp>
        <p:sp>
          <p:nvSpPr>
            <p:cNvPr id="7" name="TextBox 7"/>
            <p:cNvSpPr txBox="1"/>
            <p:nvPr/>
          </p:nvSpPr>
          <p:spPr>
            <a:xfrm>
              <a:off x="0" y="-47625"/>
              <a:ext cx="5268148" cy="28245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28700" y="1028700"/>
            <a:ext cx="8115300" cy="7593450"/>
          </a:xfrm>
          <a:custGeom>
            <a:avLst/>
            <a:gdLst/>
            <a:ahLst/>
            <a:cxnLst/>
            <a:rect l="l" t="t" r="r" b="b"/>
            <a:pathLst>
              <a:path w="8115300" h="7593450">
                <a:moveTo>
                  <a:pt x="0" y="0"/>
                </a:moveTo>
                <a:lnTo>
                  <a:pt x="8115300" y="0"/>
                </a:lnTo>
                <a:lnTo>
                  <a:pt x="8115300" y="7593450"/>
                </a:lnTo>
                <a:lnTo>
                  <a:pt x="0" y="7593450"/>
                </a:lnTo>
                <a:lnTo>
                  <a:pt x="0" y="0"/>
                </a:lnTo>
                <a:close/>
              </a:path>
            </a:pathLst>
          </a:custGeom>
          <a:blipFill>
            <a:blip r:embed="rId2"/>
            <a:stretch>
              <a:fillRect/>
            </a:stretch>
          </a:blipFill>
        </p:spPr>
      </p:sp>
      <p:sp>
        <p:nvSpPr>
          <p:cNvPr id="9" name="Freeform 9"/>
          <p:cNvSpPr/>
          <p:nvPr/>
        </p:nvSpPr>
        <p:spPr>
          <a:xfrm>
            <a:off x="9144000" y="1028700"/>
            <a:ext cx="7315098" cy="3796725"/>
          </a:xfrm>
          <a:custGeom>
            <a:avLst/>
            <a:gdLst/>
            <a:ahLst/>
            <a:cxnLst/>
            <a:rect l="l" t="t" r="r" b="b"/>
            <a:pathLst>
              <a:path w="7315098" h="3796725">
                <a:moveTo>
                  <a:pt x="0" y="0"/>
                </a:moveTo>
                <a:lnTo>
                  <a:pt x="7315098" y="0"/>
                </a:lnTo>
                <a:lnTo>
                  <a:pt x="7315098" y="3796725"/>
                </a:lnTo>
                <a:lnTo>
                  <a:pt x="0" y="3796725"/>
                </a:lnTo>
                <a:lnTo>
                  <a:pt x="0" y="0"/>
                </a:lnTo>
                <a:close/>
              </a:path>
            </a:pathLst>
          </a:custGeom>
          <a:blipFill>
            <a:blip r:embed="rId3"/>
            <a:stretch>
              <a:fillRect/>
            </a:stretch>
          </a:blipFill>
        </p:spPr>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197364"/>
            <a:ext cx="19563259" cy="4955166"/>
            <a:chOff x="0" y="0"/>
            <a:chExt cx="5152463" cy="1305064"/>
          </a:xfrm>
        </p:grpSpPr>
        <p:sp>
          <p:nvSpPr>
            <p:cNvPr id="3" name="Freeform 3"/>
            <p:cNvSpPr/>
            <p:nvPr/>
          </p:nvSpPr>
          <p:spPr>
            <a:xfrm>
              <a:off x="0" y="0"/>
              <a:ext cx="5152463" cy="1305064"/>
            </a:xfrm>
            <a:custGeom>
              <a:avLst/>
              <a:gdLst/>
              <a:ahLst/>
              <a:cxnLst/>
              <a:rect l="l" t="t" r="r" b="b"/>
              <a:pathLst>
                <a:path w="5152463" h="1305064">
                  <a:moveTo>
                    <a:pt x="0" y="0"/>
                  </a:moveTo>
                  <a:lnTo>
                    <a:pt x="5152463" y="0"/>
                  </a:lnTo>
                  <a:lnTo>
                    <a:pt x="5152463" y="1305064"/>
                  </a:lnTo>
                  <a:lnTo>
                    <a:pt x="0" y="1305064"/>
                  </a:lnTo>
                  <a:close/>
                </a:path>
              </a:pathLst>
            </a:custGeom>
            <a:solidFill>
              <a:srgbClr val="322F50"/>
            </a:solidFill>
          </p:spPr>
        </p:sp>
        <p:sp>
          <p:nvSpPr>
            <p:cNvPr id="4" name="TextBox 4"/>
            <p:cNvSpPr txBox="1"/>
            <p:nvPr/>
          </p:nvSpPr>
          <p:spPr>
            <a:xfrm>
              <a:off x="0" y="-47625"/>
              <a:ext cx="5152463" cy="135268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57250" y="9731710"/>
            <a:ext cx="20002500" cy="891615"/>
            <a:chOff x="0" y="0"/>
            <a:chExt cx="5268148" cy="234829"/>
          </a:xfrm>
        </p:grpSpPr>
        <p:sp>
          <p:nvSpPr>
            <p:cNvPr id="6" name="Freeform 6"/>
            <p:cNvSpPr/>
            <p:nvPr/>
          </p:nvSpPr>
          <p:spPr>
            <a:xfrm>
              <a:off x="0" y="0"/>
              <a:ext cx="5268148" cy="234829"/>
            </a:xfrm>
            <a:custGeom>
              <a:avLst/>
              <a:gdLst/>
              <a:ahLst/>
              <a:cxnLst/>
              <a:rect l="l" t="t" r="r" b="b"/>
              <a:pathLst>
                <a:path w="5268148" h="234829">
                  <a:moveTo>
                    <a:pt x="0" y="0"/>
                  </a:moveTo>
                  <a:lnTo>
                    <a:pt x="5268148" y="0"/>
                  </a:lnTo>
                  <a:lnTo>
                    <a:pt x="5268148" y="234829"/>
                  </a:lnTo>
                  <a:lnTo>
                    <a:pt x="0" y="234829"/>
                  </a:lnTo>
                  <a:close/>
                </a:path>
              </a:pathLst>
            </a:custGeom>
            <a:solidFill>
              <a:srgbClr val="322F50"/>
            </a:solidFill>
          </p:spPr>
        </p:sp>
        <p:sp>
          <p:nvSpPr>
            <p:cNvPr id="7" name="TextBox 7"/>
            <p:cNvSpPr txBox="1"/>
            <p:nvPr/>
          </p:nvSpPr>
          <p:spPr>
            <a:xfrm>
              <a:off x="0" y="-47625"/>
              <a:ext cx="5268148" cy="28245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4467639" y="1028700"/>
            <a:ext cx="9352722" cy="8229600"/>
          </a:xfrm>
          <a:custGeom>
            <a:avLst/>
            <a:gdLst/>
            <a:ahLst/>
            <a:cxnLst/>
            <a:rect l="l" t="t" r="r" b="b"/>
            <a:pathLst>
              <a:path w="9352722" h="8229600">
                <a:moveTo>
                  <a:pt x="0" y="0"/>
                </a:moveTo>
                <a:lnTo>
                  <a:pt x="9352722" y="0"/>
                </a:lnTo>
                <a:lnTo>
                  <a:pt x="9352722" y="8229600"/>
                </a:lnTo>
                <a:lnTo>
                  <a:pt x="0" y="8229600"/>
                </a:lnTo>
                <a:lnTo>
                  <a:pt x="0" y="0"/>
                </a:lnTo>
                <a:close/>
              </a:path>
            </a:pathLst>
          </a:custGeom>
          <a:blipFill>
            <a:blip r:embed="rId2"/>
            <a:stretch>
              <a:fillRect/>
            </a:stretch>
          </a:blipFill>
        </p:spPr>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1A0B3DE-61C8-DEA1-83AB-66E9129A1D15}"/>
              </a:ext>
            </a:extLst>
          </p:cNvPr>
          <p:cNvSpPr/>
          <p:nvPr/>
        </p:nvSpPr>
        <p:spPr>
          <a:xfrm>
            <a:off x="1330519" y="5032945"/>
            <a:ext cx="743481" cy="8243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17011970" y="6248045"/>
            <a:ext cx="1530796" cy="5480443"/>
            <a:chOff x="0" y="0"/>
            <a:chExt cx="403172" cy="1443409"/>
          </a:xfrm>
        </p:grpSpPr>
        <p:sp>
          <p:nvSpPr>
            <p:cNvPr id="3" name="Freeform 3"/>
            <p:cNvSpPr/>
            <p:nvPr/>
          </p:nvSpPr>
          <p:spPr>
            <a:xfrm>
              <a:off x="0" y="0"/>
              <a:ext cx="403172" cy="1443409"/>
            </a:xfrm>
            <a:custGeom>
              <a:avLst/>
              <a:gdLst/>
              <a:ahLst/>
              <a:cxnLst/>
              <a:rect l="l" t="t" r="r" b="b"/>
              <a:pathLst>
                <a:path w="403172" h="1443409">
                  <a:moveTo>
                    <a:pt x="0" y="0"/>
                  </a:moveTo>
                  <a:lnTo>
                    <a:pt x="403172" y="0"/>
                  </a:lnTo>
                  <a:lnTo>
                    <a:pt x="403172" y="1443409"/>
                  </a:lnTo>
                  <a:lnTo>
                    <a:pt x="0" y="1443409"/>
                  </a:lnTo>
                  <a:close/>
                </a:path>
              </a:pathLst>
            </a:custGeom>
            <a:solidFill>
              <a:srgbClr val="322F50"/>
            </a:solidFill>
          </p:spPr>
        </p:sp>
        <p:sp>
          <p:nvSpPr>
            <p:cNvPr id="4" name="TextBox 4"/>
            <p:cNvSpPr txBox="1"/>
            <p:nvPr/>
          </p:nvSpPr>
          <p:spPr>
            <a:xfrm>
              <a:off x="0" y="-47625"/>
              <a:ext cx="403172" cy="1491034"/>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658730" y="2096424"/>
            <a:ext cx="14970539" cy="2543175"/>
          </a:xfrm>
          <a:prstGeom prst="rect">
            <a:avLst/>
          </a:prstGeom>
        </p:spPr>
        <p:txBody>
          <a:bodyPr lIns="0" tIns="0" rIns="0" bIns="0" rtlCol="0" anchor="t">
            <a:spAutoFit/>
          </a:bodyPr>
          <a:lstStyle/>
          <a:p>
            <a:pPr>
              <a:lnSpc>
                <a:spcPts val="9900"/>
              </a:lnSpc>
            </a:pPr>
            <a:r>
              <a:rPr lang="en-US" sz="9000">
                <a:solidFill>
                  <a:srgbClr val="322F50"/>
                </a:solidFill>
                <a:latin typeface="Montserrat Bold"/>
              </a:rPr>
              <a:t>GIẢI THUẬT FCFS LÀ GÌ?</a:t>
            </a:r>
          </a:p>
          <a:p>
            <a:pPr marL="0" lvl="0" indent="0">
              <a:lnSpc>
                <a:spcPts val="9900"/>
              </a:lnSpc>
            </a:pPr>
            <a:endParaRPr lang="en-US" sz="9000">
              <a:solidFill>
                <a:srgbClr val="322F50"/>
              </a:solidFill>
              <a:latin typeface="Montserrat Bold"/>
            </a:endParaRPr>
          </a:p>
        </p:txBody>
      </p:sp>
      <p:grpSp>
        <p:nvGrpSpPr>
          <p:cNvPr id="6" name="Group 6"/>
          <p:cNvGrpSpPr/>
          <p:nvPr/>
        </p:nvGrpSpPr>
        <p:grpSpPr>
          <a:xfrm>
            <a:off x="2823133" y="5143500"/>
            <a:ext cx="5571735" cy="1864252"/>
            <a:chOff x="0" y="0"/>
            <a:chExt cx="7428980" cy="2485670"/>
          </a:xfrm>
        </p:grpSpPr>
        <p:sp>
          <p:nvSpPr>
            <p:cNvPr id="7" name="TextBox 7"/>
            <p:cNvSpPr txBox="1"/>
            <p:nvPr/>
          </p:nvSpPr>
          <p:spPr>
            <a:xfrm>
              <a:off x="0" y="-28575"/>
              <a:ext cx="7428980" cy="1857375"/>
            </a:xfrm>
            <a:prstGeom prst="rect">
              <a:avLst/>
            </a:prstGeom>
          </p:spPr>
          <p:txBody>
            <a:bodyPr lIns="0" tIns="0" rIns="0" bIns="0" rtlCol="0" anchor="t">
              <a:spAutoFit/>
            </a:bodyPr>
            <a:lstStyle/>
            <a:p>
              <a:pPr marL="0" lvl="0" indent="0">
                <a:lnSpc>
                  <a:spcPts val="3600"/>
                </a:lnSpc>
              </a:pPr>
              <a:r>
                <a:rPr lang="en-US" sz="3000" dirty="0" err="1">
                  <a:solidFill>
                    <a:srgbClr val="322F50"/>
                  </a:solidFill>
                  <a:latin typeface="Times New Roman" panose="02020603050405020304" pitchFamily="18" charset="0"/>
                  <a:cs typeface="Times New Roman" panose="02020603050405020304" pitchFamily="18" charset="0"/>
                </a:rPr>
                <a:t>Một</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giải</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thuật</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sắp</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xếp</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các</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phần</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tử</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trong</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danh</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sách</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theo</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thứ</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tự</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thời</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gian</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đến</a:t>
              </a:r>
              <a:r>
                <a:rPr lang="en-US" sz="3000" dirty="0">
                  <a:solidFill>
                    <a:srgbClr val="322F50"/>
                  </a:solidFill>
                  <a:latin typeface="Times New Roman" panose="02020603050405020304" pitchFamily="18" charset="0"/>
                  <a:cs typeface="Times New Roman" panose="02020603050405020304" pitchFamily="18" charset="0"/>
                </a:rPr>
                <a:t>.</a:t>
              </a:r>
            </a:p>
          </p:txBody>
        </p:sp>
        <p:sp>
          <p:nvSpPr>
            <p:cNvPr id="8" name="TextBox 8"/>
            <p:cNvSpPr txBox="1"/>
            <p:nvPr/>
          </p:nvSpPr>
          <p:spPr>
            <a:xfrm>
              <a:off x="0" y="2016828"/>
              <a:ext cx="7428980" cy="468842"/>
            </a:xfrm>
            <a:prstGeom prst="rect">
              <a:avLst/>
            </a:prstGeom>
          </p:spPr>
          <p:txBody>
            <a:bodyPr lIns="0" tIns="0" rIns="0" bIns="0" rtlCol="0" anchor="t">
              <a:spAutoFit/>
            </a:bodyPr>
            <a:lstStyle/>
            <a:p>
              <a:pPr marL="0" lvl="0" indent="0">
                <a:lnSpc>
                  <a:spcPts val="2800"/>
                </a:lnSpc>
              </a:pPr>
              <a:endParaRPr/>
            </a:p>
          </p:txBody>
        </p:sp>
      </p:grpSp>
      <p:sp>
        <p:nvSpPr>
          <p:cNvPr id="9" name="TextBox 9"/>
          <p:cNvSpPr txBox="1"/>
          <p:nvPr/>
        </p:nvSpPr>
        <p:spPr>
          <a:xfrm>
            <a:off x="1522084" y="5143500"/>
            <a:ext cx="1092884" cy="603250"/>
          </a:xfrm>
          <a:prstGeom prst="rect">
            <a:avLst/>
          </a:prstGeom>
        </p:spPr>
        <p:txBody>
          <a:bodyPr lIns="0" tIns="0" rIns="0" bIns="0" rtlCol="0" anchor="t">
            <a:spAutoFit/>
          </a:bodyPr>
          <a:lstStyle/>
          <a:p>
            <a:pPr>
              <a:lnSpc>
                <a:spcPts val="4399"/>
              </a:lnSpc>
            </a:pPr>
            <a:r>
              <a:rPr lang="en-US" sz="3999" dirty="0">
                <a:solidFill>
                  <a:srgbClr val="322F50"/>
                </a:solidFill>
                <a:latin typeface="Poppins"/>
              </a:rPr>
              <a:t>A</a:t>
            </a:r>
          </a:p>
        </p:txBody>
      </p:sp>
      <p:sp>
        <p:nvSpPr>
          <p:cNvPr id="10" name="TextBox 10"/>
          <p:cNvSpPr txBox="1"/>
          <p:nvPr/>
        </p:nvSpPr>
        <p:spPr>
          <a:xfrm>
            <a:off x="1522084" y="7493202"/>
            <a:ext cx="1092884" cy="603250"/>
          </a:xfrm>
          <a:prstGeom prst="rect">
            <a:avLst/>
          </a:prstGeom>
        </p:spPr>
        <p:txBody>
          <a:bodyPr lIns="0" tIns="0" rIns="0" bIns="0" rtlCol="0" anchor="t">
            <a:spAutoFit/>
          </a:bodyPr>
          <a:lstStyle/>
          <a:p>
            <a:pPr>
              <a:lnSpc>
                <a:spcPts val="4399"/>
              </a:lnSpc>
            </a:pPr>
            <a:r>
              <a:rPr lang="en-US" sz="3999">
                <a:solidFill>
                  <a:srgbClr val="322F50"/>
                </a:solidFill>
                <a:latin typeface="Poppins"/>
              </a:rPr>
              <a:t>C</a:t>
            </a:r>
          </a:p>
        </p:txBody>
      </p:sp>
      <p:sp>
        <p:nvSpPr>
          <p:cNvPr id="11" name="TextBox 11"/>
          <p:cNvSpPr txBox="1"/>
          <p:nvPr/>
        </p:nvSpPr>
        <p:spPr>
          <a:xfrm>
            <a:off x="2823133" y="7464627"/>
            <a:ext cx="5571735" cy="1384995"/>
          </a:xfrm>
          <a:prstGeom prst="rect">
            <a:avLst/>
          </a:prstGeom>
        </p:spPr>
        <p:txBody>
          <a:bodyPr lIns="0" tIns="0" rIns="0" bIns="0" rtlCol="0" anchor="t">
            <a:spAutoFit/>
          </a:bodyPr>
          <a:lstStyle/>
          <a:p>
            <a:pPr marL="0" lvl="0" indent="0">
              <a:lnSpc>
                <a:spcPts val="3600"/>
              </a:lnSpc>
            </a:pPr>
            <a:r>
              <a:rPr lang="en-US" sz="3000" dirty="0" err="1">
                <a:solidFill>
                  <a:srgbClr val="322F50"/>
                </a:solidFill>
                <a:latin typeface="Times New Roman" panose="02020603050405020304" pitchFamily="18" charset="0"/>
                <a:cs typeface="Times New Roman" panose="02020603050405020304" pitchFamily="18" charset="0"/>
              </a:rPr>
              <a:t>Một</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giải</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thuật</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quản</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lý</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bộ</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nhớ</a:t>
            </a:r>
            <a:r>
              <a:rPr lang="en-US" sz="3000" dirty="0">
                <a:solidFill>
                  <a:srgbClr val="322F50"/>
                </a:solidFill>
                <a:latin typeface="Times New Roman" panose="02020603050405020304" pitchFamily="18" charset="0"/>
                <a:cs typeface="Times New Roman" panose="02020603050405020304" pitchFamily="18" charset="0"/>
              </a:rPr>
              <a:t> chia </a:t>
            </a:r>
            <a:r>
              <a:rPr lang="en-US" sz="3000" dirty="0" err="1">
                <a:solidFill>
                  <a:srgbClr val="322F50"/>
                </a:solidFill>
                <a:latin typeface="Times New Roman" panose="02020603050405020304" pitchFamily="18" charset="0"/>
                <a:cs typeface="Times New Roman" panose="02020603050405020304" pitchFamily="18" charset="0"/>
              </a:rPr>
              <a:t>nhỏ</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bộ</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nhớ</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thành</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các</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phần</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có</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kích</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thước</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bằng</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nhau</a:t>
            </a:r>
            <a:r>
              <a:rPr lang="en-US" sz="3000" dirty="0">
                <a:solidFill>
                  <a:srgbClr val="322F50"/>
                </a:solidFill>
                <a:latin typeface="Times New Roman" panose="02020603050405020304" pitchFamily="18" charset="0"/>
                <a:cs typeface="Times New Roman" panose="02020603050405020304" pitchFamily="18" charset="0"/>
              </a:rPr>
              <a:t>.</a:t>
            </a:r>
          </a:p>
        </p:txBody>
      </p:sp>
      <p:sp>
        <p:nvSpPr>
          <p:cNvPr id="12" name="TextBox 12"/>
          <p:cNvSpPr txBox="1"/>
          <p:nvPr/>
        </p:nvSpPr>
        <p:spPr>
          <a:xfrm>
            <a:off x="11194181" y="5114925"/>
            <a:ext cx="5571735" cy="1400175"/>
          </a:xfrm>
          <a:prstGeom prst="rect">
            <a:avLst/>
          </a:prstGeom>
        </p:spPr>
        <p:txBody>
          <a:bodyPr lIns="0" tIns="0" rIns="0" bIns="0" rtlCol="0" anchor="t">
            <a:spAutoFit/>
          </a:bodyPr>
          <a:lstStyle/>
          <a:p>
            <a:pPr marL="0" lvl="0" indent="0">
              <a:lnSpc>
                <a:spcPts val="3600"/>
              </a:lnSpc>
            </a:pPr>
            <a:r>
              <a:rPr lang="en-US" sz="3000" dirty="0" err="1">
                <a:solidFill>
                  <a:srgbClr val="322F50"/>
                </a:solidFill>
                <a:latin typeface="Times New Roman" panose="02020603050405020304" pitchFamily="18" charset="0"/>
                <a:cs typeface="Times New Roman" panose="02020603050405020304" pitchFamily="18" charset="0"/>
              </a:rPr>
              <a:t>Một</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giải</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thuật</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lập</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lịch</a:t>
            </a:r>
            <a:r>
              <a:rPr lang="en-US" sz="3000" dirty="0">
                <a:solidFill>
                  <a:srgbClr val="322F50"/>
                </a:solidFill>
                <a:latin typeface="Times New Roman" panose="02020603050405020304" pitchFamily="18" charset="0"/>
                <a:cs typeface="Times New Roman" panose="02020603050405020304" pitchFamily="18" charset="0"/>
              </a:rPr>
              <a:t> CPU </a:t>
            </a:r>
            <a:r>
              <a:rPr lang="en-US" sz="3000" dirty="0" err="1">
                <a:solidFill>
                  <a:srgbClr val="322F50"/>
                </a:solidFill>
                <a:latin typeface="Times New Roman" panose="02020603050405020304" pitchFamily="18" charset="0"/>
                <a:cs typeface="Times New Roman" panose="02020603050405020304" pitchFamily="18" charset="0"/>
              </a:rPr>
              <a:t>ưu</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tiên</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các</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tiến</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trình</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ngắn</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hơn</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trước</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các</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tiến</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trình</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dài</a:t>
            </a:r>
            <a:r>
              <a:rPr lang="en-US" sz="3000" dirty="0">
                <a:solidFill>
                  <a:srgbClr val="322F50"/>
                </a:solidFill>
                <a:latin typeface="Times New Roman" panose="02020603050405020304" pitchFamily="18" charset="0"/>
                <a:cs typeface="Times New Roman" panose="02020603050405020304" pitchFamily="18" charset="0"/>
              </a:rPr>
              <a:t> </a:t>
            </a:r>
          </a:p>
        </p:txBody>
      </p:sp>
      <p:sp>
        <p:nvSpPr>
          <p:cNvPr id="13" name="TextBox 13"/>
          <p:cNvSpPr txBox="1"/>
          <p:nvPr/>
        </p:nvSpPr>
        <p:spPr>
          <a:xfrm>
            <a:off x="9893133" y="5143500"/>
            <a:ext cx="1092884" cy="603250"/>
          </a:xfrm>
          <a:prstGeom prst="rect">
            <a:avLst/>
          </a:prstGeom>
        </p:spPr>
        <p:txBody>
          <a:bodyPr lIns="0" tIns="0" rIns="0" bIns="0" rtlCol="0" anchor="t">
            <a:spAutoFit/>
          </a:bodyPr>
          <a:lstStyle/>
          <a:p>
            <a:pPr>
              <a:lnSpc>
                <a:spcPts val="4399"/>
              </a:lnSpc>
            </a:pPr>
            <a:r>
              <a:rPr lang="en-US" sz="3999">
                <a:solidFill>
                  <a:srgbClr val="322F50"/>
                </a:solidFill>
                <a:latin typeface="Poppins"/>
              </a:rPr>
              <a:t>B</a:t>
            </a:r>
          </a:p>
        </p:txBody>
      </p:sp>
      <p:sp>
        <p:nvSpPr>
          <p:cNvPr id="14" name="TextBox 14"/>
          <p:cNvSpPr txBox="1"/>
          <p:nvPr/>
        </p:nvSpPr>
        <p:spPr>
          <a:xfrm>
            <a:off x="9893133" y="7493202"/>
            <a:ext cx="1092884" cy="603250"/>
          </a:xfrm>
          <a:prstGeom prst="rect">
            <a:avLst/>
          </a:prstGeom>
        </p:spPr>
        <p:txBody>
          <a:bodyPr lIns="0" tIns="0" rIns="0" bIns="0" rtlCol="0" anchor="t">
            <a:spAutoFit/>
          </a:bodyPr>
          <a:lstStyle/>
          <a:p>
            <a:pPr>
              <a:lnSpc>
                <a:spcPts val="4399"/>
              </a:lnSpc>
            </a:pPr>
            <a:r>
              <a:rPr lang="en-US" sz="3999">
                <a:solidFill>
                  <a:srgbClr val="322F50"/>
                </a:solidFill>
                <a:latin typeface="Poppins"/>
              </a:rPr>
              <a:t>D</a:t>
            </a:r>
          </a:p>
        </p:txBody>
      </p:sp>
      <p:sp>
        <p:nvSpPr>
          <p:cNvPr id="15" name="TextBox 15"/>
          <p:cNvSpPr txBox="1"/>
          <p:nvPr/>
        </p:nvSpPr>
        <p:spPr>
          <a:xfrm>
            <a:off x="11194181" y="7464627"/>
            <a:ext cx="5571735" cy="1400175"/>
          </a:xfrm>
          <a:prstGeom prst="rect">
            <a:avLst/>
          </a:prstGeom>
        </p:spPr>
        <p:txBody>
          <a:bodyPr lIns="0" tIns="0" rIns="0" bIns="0" rtlCol="0" anchor="t">
            <a:spAutoFit/>
          </a:bodyPr>
          <a:lstStyle/>
          <a:p>
            <a:pPr marL="0" lvl="0" indent="0">
              <a:lnSpc>
                <a:spcPts val="3600"/>
              </a:lnSpc>
            </a:pPr>
            <a:r>
              <a:rPr lang="en-US" sz="3000">
                <a:solidFill>
                  <a:srgbClr val="322F50"/>
                </a:solidFill>
                <a:latin typeface="Times New Roman" panose="02020603050405020304" pitchFamily="18" charset="0"/>
                <a:cs typeface="Times New Roman" panose="02020603050405020304" pitchFamily="18" charset="0"/>
              </a:rPr>
              <a:t>Một giải thuật truy cập dữ liệu ưu tiên truy cập vào các khối dữ liệu gần nhau trước.</a:t>
            </a:r>
          </a:p>
        </p:txBody>
      </p:sp>
      <p:sp>
        <p:nvSpPr>
          <p:cNvPr id="16" name="AutoShape 16"/>
          <p:cNvSpPr/>
          <p:nvPr/>
        </p:nvSpPr>
        <p:spPr>
          <a:xfrm>
            <a:off x="1447800" y="3955943"/>
            <a:ext cx="15318116" cy="0"/>
          </a:xfrm>
          <a:prstGeom prst="line">
            <a:avLst/>
          </a:prstGeom>
          <a:ln w="209550" cap="flat">
            <a:solidFill>
              <a:srgbClr val="322F50"/>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75E5D2BE-0C6A-8216-2E07-63352EB5AE42}"/>
              </a:ext>
            </a:extLst>
          </p:cNvPr>
          <p:cNvSpPr/>
          <p:nvPr/>
        </p:nvSpPr>
        <p:spPr>
          <a:xfrm>
            <a:off x="9684969" y="7283279"/>
            <a:ext cx="743481" cy="8243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17011970" y="6248045"/>
            <a:ext cx="1530796" cy="5480443"/>
            <a:chOff x="0" y="0"/>
            <a:chExt cx="403172" cy="1443409"/>
          </a:xfrm>
        </p:grpSpPr>
        <p:sp>
          <p:nvSpPr>
            <p:cNvPr id="3" name="Freeform 3"/>
            <p:cNvSpPr/>
            <p:nvPr/>
          </p:nvSpPr>
          <p:spPr>
            <a:xfrm>
              <a:off x="0" y="0"/>
              <a:ext cx="403172" cy="1443409"/>
            </a:xfrm>
            <a:custGeom>
              <a:avLst/>
              <a:gdLst/>
              <a:ahLst/>
              <a:cxnLst/>
              <a:rect l="l" t="t" r="r" b="b"/>
              <a:pathLst>
                <a:path w="403172" h="1443409">
                  <a:moveTo>
                    <a:pt x="0" y="0"/>
                  </a:moveTo>
                  <a:lnTo>
                    <a:pt x="403172" y="0"/>
                  </a:lnTo>
                  <a:lnTo>
                    <a:pt x="403172" y="1443409"/>
                  </a:lnTo>
                  <a:lnTo>
                    <a:pt x="0" y="1443409"/>
                  </a:lnTo>
                  <a:close/>
                </a:path>
              </a:pathLst>
            </a:custGeom>
            <a:solidFill>
              <a:srgbClr val="322F50"/>
            </a:solidFill>
          </p:spPr>
        </p:sp>
        <p:sp>
          <p:nvSpPr>
            <p:cNvPr id="4" name="TextBox 4"/>
            <p:cNvSpPr txBox="1"/>
            <p:nvPr/>
          </p:nvSpPr>
          <p:spPr>
            <a:xfrm>
              <a:off x="0" y="-47625"/>
              <a:ext cx="403172" cy="1491034"/>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658730" y="2077374"/>
            <a:ext cx="15600570" cy="1965325"/>
          </a:xfrm>
          <a:prstGeom prst="rect">
            <a:avLst/>
          </a:prstGeom>
        </p:spPr>
        <p:txBody>
          <a:bodyPr lIns="0" tIns="0" rIns="0" bIns="0" rtlCol="0" anchor="t">
            <a:spAutoFit/>
          </a:bodyPr>
          <a:lstStyle/>
          <a:p>
            <a:pPr marL="0" lvl="0" indent="0">
              <a:lnSpc>
                <a:spcPts val="7699"/>
              </a:lnSpc>
            </a:pPr>
            <a:r>
              <a:rPr lang="en-US" sz="6999">
                <a:solidFill>
                  <a:srgbClr val="322F50"/>
                </a:solidFill>
                <a:latin typeface="Montserrat Bold"/>
              </a:rPr>
              <a:t>GIẢI THUẬT FCFS CÓ NHỮNG ƯU ĐIỂM GÌ?</a:t>
            </a:r>
          </a:p>
        </p:txBody>
      </p:sp>
      <p:sp>
        <p:nvSpPr>
          <p:cNvPr id="9" name="TextBox 9"/>
          <p:cNvSpPr txBox="1"/>
          <p:nvPr/>
        </p:nvSpPr>
        <p:spPr>
          <a:xfrm>
            <a:off x="1522084" y="5143500"/>
            <a:ext cx="1092884" cy="603250"/>
          </a:xfrm>
          <a:prstGeom prst="rect">
            <a:avLst/>
          </a:prstGeom>
        </p:spPr>
        <p:txBody>
          <a:bodyPr lIns="0" tIns="0" rIns="0" bIns="0" rtlCol="0" anchor="t">
            <a:spAutoFit/>
          </a:bodyPr>
          <a:lstStyle/>
          <a:p>
            <a:pPr>
              <a:lnSpc>
                <a:spcPts val="4399"/>
              </a:lnSpc>
            </a:pPr>
            <a:r>
              <a:rPr lang="en-US" sz="3999">
                <a:solidFill>
                  <a:srgbClr val="322F50"/>
                </a:solidFill>
                <a:latin typeface="Poppins"/>
              </a:rPr>
              <a:t>A</a:t>
            </a:r>
          </a:p>
        </p:txBody>
      </p:sp>
      <p:sp>
        <p:nvSpPr>
          <p:cNvPr id="10" name="TextBox 10"/>
          <p:cNvSpPr txBox="1"/>
          <p:nvPr/>
        </p:nvSpPr>
        <p:spPr>
          <a:xfrm>
            <a:off x="1522084" y="7493202"/>
            <a:ext cx="1092884" cy="603250"/>
          </a:xfrm>
          <a:prstGeom prst="rect">
            <a:avLst/>
          </a:prstGeom>
        </p:spPr>
        <p:txBody>
          <a:bodyPr lIns="0" tIns="0" rIns="0" bIns="0" rtlCol="0" anchor="t">
            <a:spAutoFit/>
          </a:bodyPr>
          <a:lstStyle/>
          <a:p>
            <a:pPr>
              <a:lnSpc>
                <a:spcPts val="4399"/>
              </a:lnSpc>
            </a:pPr>
            <a:r>
              <a:rPr lang="en-US" sz="3999">
                <a:solidFill>
                  <a:srgbClr val="322F50"/>
                </a:solidFill>
                <a:latin typeface="Poppins"/>
              </a:rPr>
              <a:t>C</a:t>
            </a:r>
          </a:p>
        </p:txBody>
      </p:sp>
      <p:sp>
        <p:nvSpPr>
          <p:cNvPr id="12" name="TextBox 12"/>
          <p:cNvSpPr txBox="1"/>
          <p:nvPr/>
        </p:nvSpPr>
        <p:spPr>
          <a:xfrm>
            <a:off x="11194181" y="5114925"/>
            <a:ext cx="5571735" cy="1857375"/>
          </a:xfrm>
          <a:prstGeom prst="rect">
            <a:avLst/>
          </a:prstGeom>
        </p:spPr>
        <p:txBody>
          <a:bodyPr lIns="0" tIns="0" rIns="0" bIns="0" rtlCol="0" anchor="t">
            <a:spAutoFit/>
          </a:bodyPr>
          <a:lstStyle/>
          <a:p>
            <a:pPr>
              <a:lnSpc>
                <a:spcPts val="3600"/>
              </a:lnSpc>
            </a:pPr>
            <a:r>
              <a:rPr lang="en-US" sz="3000">
                <a:solidFill>
                  <a:srgbClr val="322F50"/>
                </a:solidFill>
                <a:latin typeface="Times New Roman" panose="02020603050405020304" pitchFamily="18" charset="0"/>
                <a:cs typeface="Times New Roman" panose="02020603050405020304" pitchFamily="18" charset="0"/>
              </a:rPr>
              <a:t>Không gây ra xung đột</a:t>
            </a:r>
          </a:p>
          <a:p>
            <a:pPr>
              <a:lnSpc>
                <a:spcPts val="3600"/>
              </a:lnSpc>
            </a:pPr>
            <a:r>
              <a:rPr lang="en-US" sz="3000">
                <a:solidFill>
                  <a:srgbClr val="322F50"/>
                </a:solidFill>
                <a:latin typeface="Times New Roman" panose="02020603050405020304" pitchFamily="18" charset="0"/>
                <a:cs typeface="Times New Roman" panose="02020603050405020304" pitchFamily="18" charset="0"/>
              </a:rPr>
              <a:t>giữa các tiến trình trong quá trình lập lịch CPU</a:t>
            </a:r>
          </a:p>
          <a:p>
            <a:pPr marL="0" lvl="0" indent="0">
              <a:lnSpc>
                <a:spcPts val="3600"/>
              </a:lnSpc>
            </a:pPr>
            <a:endParaRPr lang="en-US" sz="3000">
              <a:solidFill>
                <a:srgbClr val="322F50"/>
              </a:solidFill>
              <a:latin typeface="Times New Roman" panose="02020603050405020304" pitchFamily="18" charset="0"/>
              <a:cs typeface="Times New Roman" panose="02020603050405020304" pitchFamily="18" charset="0"/>
            </a:endParaRPr>
          </a:p>
        </p:txBody>
      </p:sp>
      <p:sp>
        <p:nvSpPr>
          <p:cNvPr id="13" name="TextBox 13"/>
          <p:cNvSpPr txBox="1"/>
          <p:nvPr/>
        </p:nvSpPr>
        <p:spPr>
          <a:xfrm>
            <a:off x="9893133" y="5143500"/>
            <a:ext cx="1092884" cy="603250"/>
          </a:xfrm>
          <a:prstGeom prst="rect">
            <a:avLst/>
          </a:prstGeom>
        </p:spPr>
        <p:txBody>
          <a:bodyPr lIns="0" tIns="0" rIns="0" bIns="0" rtlCol="0" anchor="t">
            <a:spAutoFit/>
          </a:bodyPr>
          <a:lstStyle/>
          <a:p>
            <a:pPr>
              <a:lnSpc>
                <a:spcPts val="4399"/>
              </a:lnSpc>
            </a:pPr>
            <a:r>
              <a:rPr lang="en-US" sz="3999">
                <a:solidFill>
                  <a:srgbClr val="322F50"/>
                </a:solidFill>
                <a:latin typeface="Poppins"/>
              </a:rPr>
              <a:t>B</a:t>
            </a:r>
          </a:p>
        </p:txBody>
      </p:sp>
      <p:sp>
        <p:nvSpPr>
          <p:cNvPr id="14" name="TextBox 14"/>
          <p:cNvSpPr txBox="1"/>
          <p:nvPr/>
        </p:nvSpPr>
        <p:spPr>
          <a:xfrm>
            <a:off x="9893133" y="7493202"/>
            <a:ext cx="1092884" cy="603250"/>
          </a:xfrm>
          <a:prstGeom prst="rect">
            <a:avLst/>
          </a:prstGeom>
        </p:spPr>
        <p:txBody>
          <a:bodyPr lIns="0" tIns="0" rIns="0" bIns="0" rtlCol="0" anchor="t">
            <a:spAutoFit/>
          </a:bodyPr>
          <a:lstStyle/>
          <a:p>
            <a:pPr>
              <a:lnSpc>
                <a:spcPts val="4399"/>
              </a:lnSpc>
            </a:pPr>
            <a:r>
              <a:rPr lang="en-US" sz="3999">
                <a:solidFill>
                  <a:srgbClr val="322F50"/>
                </a:solidFill>
                <a:latin typeface="Poppins"/>
              </a:rPr>
              <a:t>D</a:t>
            </a:r>
          </a:p>
        </p:txBody>
      </p:sp>
      <p:sp>
        <p:nvSpPr>
          <p:cNvPr id="15" name="TextBox 15"/>
          <p:cNvSpPr txBox="1"/>
          <p:nvPr/>
        </p:nvSpPr>
        <p:spPr>
          <a:xfrm>
            <a:off x="11194181" y="7464627"/>
            <a:ext cx="5571735" cy="461665"/>
          </a:xfrm>
          <a:prstGeom prst="rect">
            <a:avLst/>
          </a:prstGeom>
        </p:spPr>
        <p:txBody>
          <a:bodyPr lIns="0" tIns="0" rIns="0" bIns="0" rtlCol="0" anchor="t">
            <a:spAutoFit/>
          </a:bodyPr>
          <a:lstStyle/>
          <a:p>
            <a:pPr marL="0" lvl="0" indent="0">
              <a:lnSpc>
                <a:spcPts val="3600"/>
              </a:lnSpc>
            </a:pPr>
            <a:r>
              <a:rPr lang="en-US" sz="3000">
                <a:solidFill>
                  <a:srgbClr val="322F50"/>
                </a:solidFill>
                <a:latin typeface="Times New Roman" panose="02020603050405020304" pitchFamily="18" charset="0"/>
                <a:cs typeface="Times New Roman" panose="02020603050405020304" pitchFamily="18" charset="0"/>
              </a:rPr>
              <a:t>Tất cả các đáp án trên.</a:t>
            </a:r>
          </a:p>
        </p:txBody>
      </p:sp>
      <p:sp>
        <p:nvSpPr>
          <p:cNvPr id="16" name="AutoShape 16"/>
          <p:cNvSpPr/>
          <p:nvPr/>
        </p:nvSpPr>
        <p:spPr>
          <a:xfrm>
            <a:off x="1447800" y="3955943"/>
            <a:ext cx="15318116" cy="0"/>
          </a:xfrm>
          <a:prstGeom prst="line">
            <a:avLst/>
          </a:prstGeom>
          <a:ln w="209550" cap="flat">
            <a:solidFill>
              <a:srgbClr val="322F50"/>
            </a:solidFill>
            <a:prstDash val="solid"/>
            <a:headEnd type="none" w="sm" len="sm"/>
            <a:tailEnd type="none" w="sm" len="sm"/>
          </a:ln>
        </p:spPr>
      </p:sp>
      <p:grpSp>
        <p:nvGrpSpPr>
          <p:cNvPr id="17" name="Group 6">
            <a:extLst>
              <a:ext uri="{FF2B5EF4-FFF2-40B4-BE49-F238E27FC236}">
                <a16:creationId xmlns:a16="http://schemas.microsoft.com/office/drawing/2014/main" id="{38A61E6F-4EBE-A466-6255-227391DF5B57}"/>
              </a:ext>
            </a:extLst>
          </p:cNvPr>
          <p:cNvGrpSpPr/>
          <p:nvPr/>
        </p:nvGrpSpPr>
        <p:grpSpPr>
          <a:xfrm>
            <a:off x="2827615" y="5104700"/>
            <a:ext cx="5571735" cy="1400274"/>
            <a:chOff x="0" y="-28575"/>
            <a:chExt cx="7428980" cy="1867033"/>
          </a:xfrm>
        </p:grpSpPr>
        <p:sp>
          <p:nvSpPr>
            <p:cNvPr id="18" name="TextBox 7">
              <a:extLst>
                <a:ext uri="{FF2B5EF4-FFF2-40B4-BE49-F238E27FC236}">
                  <a16:creationId xmlns:a16="http://schemas.microsoft.com/office/drawing/2014/main" id="{8E301B59-085A-BEBE-BC5C-4BACA51DDA69}"/>
                </a:ext>
              </a:extLst>
            </p:cNvPr>
            <p:cNvSpPr txBox="1"/>
            <p:nvPr/>
          </p:nvSpPr>
          <p:spPr>
            <a:xfrm>
              <a:off x="0" y="-28575"/>
              <a:ext cx="7428980" cy="615554"/>
            </a:xfrm>
            <a:prstGeom prst="rect">
              <a:avLst/>
            </a:prstGeom>
          </p:spPr>
          <p:txBody>
            <a:bodyPr lIns="0" tIns="0" rIns="0" bIns="0" rtlCol="0" anchor="t">
              <a:spAutoFit/>
            </a:bodyPr>
            <a:lstStyle/>
            <a:p>
              <a:pPr marL="0" lvl="0" indent="0">
                <a:lnSpc>
                  <a:spcPts val="3600"/>
                </a:lnSpc>
              </a:pPr>
              <a:r>
                <a:rPr lang="en-US" sz="3000" dirty="0" err="1">
                  <a:solidFill>
                    <a:srgbClr val="322F50"/>
                  </a:solidFill>
                  <a:latin typeface="Times New Roman" panose="02020603050405020304" pitchFamily="18" charset="0"/>
                  <a:cs typeface="Times New Roman" panose="02020603050405020304" pitchFamily="18" charset="0"/>
                </a:rPr>
                <a:t>Đơn</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giản</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dễ</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hiểu</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và</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dễ</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triển</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khai</a:t>
              </a:r>
              <a:r>
                <a:rPr lang="en-US" sz="3000" dirty="0">
                  <a:solidFill>
                    <a:srgbClr val="322F50"/>
                  </a:solidFill>
                  <a:latin typeface="Times New Roman" panose="02020603050405020304" pitchFamily="18" charset="0"/>
                  <a:cs typeface="Times New Roman" panose="02020603050405020304" pitchFamily="18" charset="0"/>
                </a:rPr>
                <a:t>.</a:t>
              </a:r>
            </a:p>
          </p:txBody>
        </p:sp>
        <p:sp>
          <p:nvSpPr>
            <p:cNvPr id="19" name="TextBox 8">
              <a:extLst>
                <a:ext uri="{FF2B5EF4-FFF2-40B4-BE49-F238E27FC236}">
                  <a16:creationId xmlns:a16="http://schemas.microsoft.com/office/drawing/2014/main" id="{11C204D7-9500-1985-2088-B6C542A8F731}"/>
                </a:ext>
              </a:extLst>
            </p:cNvPr>
            <p:cNvSpPr txBox="1"/>
            <p:nvPr/>
          </p:nvSpPr>
          <p:spPr>
            <a:xfrm>
              <a:off x="0" y="1407228"/>
              <a:ext cx="7428980" cy="431230"/>
            </a:xfrm>
            <a:prstGeom prst="rect">
              <a:avLst/>
            </a:prstGeom>
          </p:spPr>
          <p:txBody>
            <a:bodyPr lIns="0" tIns="0" rIns="0" bIns="0" rtlCol="0" anchor="t">
              <a:spAutoFit/>
            </a:bodyPr>
            <a:lstStyle/>
            <a:p>
              <a:pPr marL="0" lvl="0" indent="0">
                <a:lnSpc>
                  <a:spcPts val="2800"/>
                </a:lnSpc>
              </a:pPr>
              <a:endParaRPr>
                <a:latin typeface="Times New Roman" panose="02020603050405020304" pitchFamily="18" charset="0"/>
                <a:cs typeface="Times New Roman" panose="02020603050405020304" pitchFamily="18" charset="0"/>
              </a:endParaRPr>
            </a:p>
          </p:txBody>
        </p:sp>
      </p:grpSp>
      <p:sp>
        <p:nvSpPr>
          <p:cNvPr id="20" name="TextBox 11">
            <a:extLst>
              <a:ext uri="{FF2B5EF4-FFF2-40B4-BE49-F238E27FC236}">
                <a16:creationId xmlns:a16="http://schemas.microsoft.com/office/drawing/2014/main" id="{6D69A882-3767-073F-E63B-B972499EB920}"/>
              </a:ext>
            </a:extLst>
          </p:cNvPr>
          <p:cNvSpPr txBox="1"/>
          <p:nvPr/>
        </p:nvSpPr>
        <p:spPr>
          <a:xfrm>
            <a:off x="2751442" y="7226204"/>
            <a:ext cx="5571735" cy="1400175"/>
          </a:xfrm>
          <a:prstGeom prst="rect">
            <a:avLst/>
          </a:prstGeom>
        </p:spPr>
        <p:txBody>
          <a:bodyPr lIns="0" tIns="0" rIns="0" bIns="0" rtlCol="0" anchor="t">
            <a:spAutoFit/>
          </a:bodyPr>
          <a:lstStyle/>
          <a:p>
            <a:pPr marL="0" lvl="0" indent="0">
              <a:lnSpc>
                <a:spcPts val="3600"/>
              </a:lnSpc>
            </a:pPr>
            <a:r>
              <a:rPr lang="en-US" sz="3000" dirty="0">
                <a:solidFill>
                  <a:srgbClr val="322F50"/>
                </a:solidFill>
                <a:latin typeface="Times New Roman" panose="02020603050405020304" pitchFamily="18" charset="0"/>
                <a:cs typeface="Times New Roman" panose="02020603050405020304" pitchFamily="18" charset="0"/>
              </a:rPr>
              <a:t>Thích </a:t>
            </a:r>
            <a:r>
              <a:rPr lang="en-US" sz="3000" dirty="0" err="1">
                <a:solidFill>
                  <a:srgbClr val="322F50"/>
                </a:solidFill>
                <a:latin typeface="Times New Roman" panose="02020603050405020304" pitchFamily="18" charset="0"/>
                <a:cs typeface="Times New Roman" panose="02020603050405020304" pitchFamily="18" charset="0"/>
              </a:rPr>
              <a:t>hợp</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cho</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các</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tình</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huống</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mà</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thứ</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tự</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thực</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hiện</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các</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công</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việc</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là</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quan</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trọng</a:t>
            </a:r>
            <a:r>
              <a:rPr lang="en-US" sz="3000" dirty="0">
                <a:solidFill>
                  <a:srgbClr val="322F50"/>
                </a:solidFill>
                <a:latin typeface="Times New Roman" panose="02020603050405020304" pitchFamily="18" charset="0"/>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7B33C196-841D-CAEA-45BC-483CF5FF4771}"/>
              </a:ext>
            </a:extLst>
          </p:cNvPr>
          <p:cNvSpPr/>
          <p:nvPr/>
        </p:nvSpPr>
        <p:spPr>
          <a:xfrm>
            <a:off x="9684969" y="7283279"/>
            <a:ext cx="743481" cy="8243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17011970" y="6248045"/>
            <a:ext cx="1530796" cy="5480443"/>
            <a:chOff x="0" y="0"/>
            <a:chExt cx="403172" cy="1443409"/>
          </a:xfrm>
        </p:grpSpPr>
        <p:sp>
          <p:nvSpPr>
            <p:cNvPr id="3" name="Freeform 3"/>
            <p:cNvSpPr/>
            <p:nvPr/>
          </p:nvSpPr>
          <p:spPr>
            <a:xfrm>
              <a:off x="0" y="0"/>
              <a:ext cx="403172" cy="1443409"/>
            </a:xfrm>
            <a:custGeom>
              <a:avLst/>
              <a:gdLst/>
              <a:ahLst/>
              <a:cxnLst/>
              <a:rect l="l" t="t" r="r" b="b"/>
              <a:pathLst>
                <a:path w="403172" h="1443409">
                  <a:moveTo>
                    <a:pt x="0" y="0"/>
                  </a:moveTo>
                  <a:lnTo>
                    <a:pt x="403172" y="0"/>
                  </a:lnTo>
                  <a:lnTo>
                    <a:pt x="403172" y="1443409"/>
                  </a:lnTo>
                  <a:lnTo>
                    <a:pt x="0" y="1443409"/>
                  </a:lnTo>
                  <a:close/>
                </a:path>
              </a:pathLst>
            </a:custGeom>
            <a:solidFill>
              <a:srgbClr val="322F50"/>
            </a:solidFill>
          </p:spPr>
        </p:sp>
        <p:sp>
          <p:nvSpPr>
            <p:cNvPr id="4" name="TextBox 4"/>
            <p:cNvSpPr txBox="1"/>
            <p:nvPr/>
          </p:nvSpPr>
          <p:spPr>
            <a:xfrm>
              <a:off x="0" y="-47625"/>
              <a:ext cx="403172" cy="1491034"/>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658730" y="2077374"/>
            <a:ext cx="15600570" cy="1965325"/>
          </a:xfrm>
          <a:prstGeom prst="rect">
            <a:avLst/>
          </a:prstGeom>
        </p:spPr>
        <p:txBody>
          <a:bodyPr lIns="0" tIns="0" rIns="0" bIns="0" rtlCol="0" anchor="t">
            <a:spAutoFit/>
          </a:bodyPr>
          <a:lstStyle/>
          <a:p>
            <a:pPr marL="0" lvl="0" indent="0">
              <a:lnSpc>
                <a:spcPts val="7699"/>
              </a:lnSpc>
            </a:pPr>
            <a:r>
              <a:rPr lang="en-US" sz="6999">
                <a:solidFill>
                  <a:srgbClr val="322F50"/>
                </a:solidFill>
                <a:latin typeface="Montserrat Bold"/>
              </a:rPr>
              <a:t>GIẢI THUẬT FCFS CÓ NHỮNG NHƯỢC ĐIỂM GÌ?</a:t>
            </a:r>
          </a:p>
        </p:txBody>
      </p:sp>
      <p:sp>
        <p:nvSpPr>
          <p:cNvPr id="6" name="TextBox 6"/>
          <p:cNvSpPr txBox="1"/>
          <p:nvPr/>
        </p:nvSpPr>
        <p:spPr>
          <a:xfrm>
            <a:off x="2823133" y="5114925"/>
            <a:ext cx="5571735" cy="1384995"/>
          </a:xfrm>
          <a:prstGeom prst="rect">
            <a:avLst/>
          </a:prstGeom>
        </p:spPr>
        <p:txBody>
          <a:bodyPr lIns="0" tIns="0" rIns="0" bIns="0" rtlCol="0" anchor="t">
            <a:spAutoFit/>
          </a:bodyPr>
          <a:lstStyle/>
          <a:p>
            <a:pPr marL="0" lvl="0" indent="0">
              <a:lnSpc>
                <a:spcPts val="3600"/>
              </a:lnSpc>
            </a:pPr>
            <a:r>
              <a:rPr lang="en-US" sz="3000">
                <a:solidFill>
                  <a:srgbClr val="322F50"/>
                </a:solidFill>
                <a:latin typeface="Times New Roman" panose="02020603050405020304" pitchFamily="18" charset="0"/>
                <a:cs typeface="Times New Roman" panose="02020603050405020304" pitchFamily="18" charset="0"/>
              </a:rPr>
              <a:t>Thực thi trong thời gian dài, làm các tiến trình khác phải đợi lâu hơn và làm tăng thời gian đợi trung bình</a:t>
            </a:r>
          </a:p>
        </p:txBody>
      </p:sp>
      <p:sp>
        <p:nvSpPr>
          <p:cNvPr id="7" name="TextBox 7"/>
          <p:cNvSpPr txBox="1"/>
          <p:nvPr/>
        </p:nvSpPr>
        <p:spPr>
          <a:xfrm>
            <a:off x="1522084" y="5143500"/>
            <a:ext cx="1092884" cy="603250"/>
          </a:xfrm>
          <a:prstGeom prst="rect">
            <a:avLst/>
          </a:prstGeom>
        </p:spPr>
        <p:txBody>
          <a:bodyPr lIns="0" tIns="0" rIns="0" bIns="0" rtlCol="0" anchor="t">
            <a:spAutoFit/>
          </a:bodyPr>
          <a:lstStyle/>
          <a:p>
            <a:pPr>
              <a:lnSpc>
                <a:spcPts val="4399"/>
              </a:lnSpc>
            </a:pPr>
            <a:r>
              <a:rPr lang="en-US" sz="3999">
                <a:solidFill>
                  <a:srgbClr val="322F50"/>
                </a:solidFill>
                <a:latin typeface="Poppins"/>
              </a:rPr>
              <a:t>A</a:t>
            </a:r>
          </a:p>
        </p:txBody>
      </p:sp>
      <p:sp>
        <p:nvSpPr>
          <p:cNvPr id="8" name="TextBox 8"/>
          <p:cNvSpPr txBox="1"/>
          <p:nvPr/>
        </p:nvSpPr>
        <p:spPr>
          <a:xfrm>
            <a:off x="1522084" y="7493202"/>
            <a:ext cx="1092884" cy="603250"/>
          </a:xfrm>
          <a:prstGeom prst="rect">
            <a:avLst/>
          </a:prstGeom>
        </p:spPr>
        <p:txBody>
          <a:bodyPr lIns="0" tIns="0" rIns="0" bIns="0" rtlCol="0" anchor="t">
            <a:spAutoFit/>
          </a:bodyPr>
          <a:lstStyle/>
          <a:p>
            <a:pPr>
              <a:lnSpc>
                <a:spcPts val="4399"/>
              </a:lnSpc>
            </a:pPr>
            <a:r>
              <a:rPr lang="en-US" sz="3999">
                <a:solidFill>
                  <a:srgbClr val="322F50"/>
                </a:solidFill>
                <a:latin typeface="Poppins"/>
              </a:rPr>
              <a:t>C</a:t>
            </a:r>
          </a:p>
        </p:txBody>
      </p:sp>
      <p:sp>
        <p:nvSpPr>
          <p:cNvPr id="9" name="TextBox 9"/>
          <p:cNvSpPr txBox="1"/>
          <p:nvPr/>
        </p:nvSpPr>
        <p:spPr>
          <a:xfrm>
            <a:off x="2823133" y="7464627"/>
            <a:ext cx="5571735" cy="1846659"/>
          </a:xfrm>
          <a:prstGeom prst="rect">
            <a:avLst/>
          </a:prstGeom>
        </p:spPr>
        <p:txBody>
          <a:bodyPr lIns="0" tIns="0" rIns="0" bIns="0" rtlCol="0" anchor="t">
            <a:spAutoFit/>
          </a:bodyPr>
          <a:lstStyle/>
          <a:p>
            <a:pPr marL="0" lvl="0" indent="0">
              <a:lnSpc>
                <a:spcPts val="3600"/>
              </a:lnSpc>
            </a:pPr>
            <a:r>
              <a:rPr lang="en-US" sz="3000" dirty="0" err="1">
                <a:solidFill>
                  <a:srgbClr val="322F50"/>
                </a:solidFill>
                <a:latin typeface="Times New Roman" panose="02020603050405020304" pitchFamily="18" charset="0"/>
                <a:cs typeface="Times New Roman" panose="02020603050405020304" pitchFamily="18" charset="0"/>
              </a:rPr>
              <a:t>không</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đảm</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bảo</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công</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bằng</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giữa</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các</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tiến</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trình</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các</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tiến</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trình</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có</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thể</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phải</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đợi</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quá</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lâu</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trong</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khi</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các</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tiến</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trình</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trước</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được</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thực</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hiện</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nhanh</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chóng</a:t>
            </a:r>
            <a:endParaRPr lang="en-US" sz="3000" dirty="0">
              <a:solidFill>
                <a:srgbClr val="322F50"/>
              </a:solidFill>
              <a:latin typeface="Times New Roman" panose="02020603050405020304" pitchFamily="18" charset="0"/>
              <a:cs typeface="Times New Roman" panose="02020603050405020304" pitchFamily="18" charset="0"/>
            </a:endParaRPr>
          </a:p>
        </p:txBody>
      </p:sp>
      <p:sp>
        <p:nvSpPr>
          <p:cNvPr id="10" name="TextBox 10"/>
          <p:cNvSpPr txBox="1"/>
          <p:nvPr/>
        </p:nvSpPr>
        <p:spPr>
          <a:xfrm>
            <a:off x="11194181" y="5114925"/>
            <a:ext cx="5571735" cy="923330"/>
          </a:xfrm>
          <a:prstGeom prst="rect">
            <a:avLst/>
          </a:prstGeom>
        </p:spPr>
        <p:txBody>
          <a:bodyPr lIns="0" tIns="0" rIns="0" bIns="0" rtlCol="0" anchor="t">
            <a:spAutoFit/>
          </a:bodyPr>
          <a:lstStyle/>
          <a:p>
            <a:pPr marL="0" lvl="0" indent="0">
              <a:lnSpc>
                <a:spcPts val="3600"/>
              </a:lnSpc>
            </a:pPr>
            <a:r>
              <a:rPr lang="en-US" sz="3000">
                <a:solidFill>
                  <a:srgbClr val="322F50"/>
                </a:solidFill>
                <a:latin typeface="Times New Roman" panose="02020603050405020304" pitchFamily="18" charset="0"/>
                <a:cs typeface="Times New Roman" panose="02020603050405020304" pitchFamily="18" charset="0"/>
              </a:rPr>
              <a:t>Đảm bảo tính công bằng cho tất cả các phần tử trong danh sách.</a:t>
            </a:r>
          </a:p>
        </p:txBody>
      </p:sp>
      <p:sp>
        <p:nvSpPr>
          <p:cNvPr id="11" name="TextBox 11"/>
          <p:cNvSpPr txBox="1"/>
          <p:nvPr/>
        </p:nvSpPr>
        <p:spPr>
          <a:xfrm>
            <a:off x="9893133" y="5143500"/>
            <a:ext cx="1092884" cy="603250"/>
          </a:xfrm>
          <a:prstGeom prst="rect">
            <a:avLst/>
          </a:prstGeom>
        </p:spPr>
        <p:txBody>
          <a:bodyPr lIns="0" tIns="0" rIns="0" bIns="0" rtlCol="0" anchor="t">
            <a:spAutoFit/>
          </a:bodyPr>
          <a:lstStyle/>
          <a:p>
            <a:pPr>
              <a:lnSpc>
                <a:spcPts val="4399"/>
              </a:lnSpc>
            </a:pPr>
            <a:r>
              <a:rPr lang="en-US" sz="3999">
                <a:solidFill>
                  <a:srgbClr val="322F50"/>
                </a:solidFill>
                <a:latin typeface="Poppins"/>
              </a:rPr>
              <a:t>B</a:t>
            </a:r>
          </a:p>
        </p:txBody>
      </p:sp>
      <p:sp>
        <p:nvSpPr>
          <p:cNvPr id="12" name="TextBox 12"/>
          <p:cNvSpPr txBox="1"/>
          <p:nvPr/>
        </p:nvSpPr>
        <p:spPr>
          <a:xfrm>
            <a:off x="9893133" y="7493202"/>
            <a:ext cx="1092884" cy="603250"/>
          </a:xfrm>
          <a:prstGeom prst="rect">
            <a:avLst/>
          </a:prstGeom>
        </p:spPr>
        <p:txBody>
          <a:bodyPr lIns="0" tIns="0" rIns="0" bIns="0" rtlCol="0" anchor="t">
            <a:spAutoFit/>
          </a:bodyPr>
          <a:lstStyle/>
          <a:p>
            <a:pPr>
              <a:lnSpc>
                <a:spcPts val="4399"/>
              </a:lnSpc>
            </a:pPr>
            <a:r>
              <a:rPr lang="en-US" sz="3999">
                <a:solidFill>
                  <a:srgbClr val="322F50"/>
                </a:solidFill>
                <a:latin typeface="Poppins"/>
              </a:rPr>
              <a:t>D</a:t>
            </a:r>
          </a:p>
        </p:txBody>
      </p:sp>
      <p:sp>
        <p:nvSpPr>
          <p:cNvPr id="13" name="TextBox 13"/>
          <p:cNvSpPr txBox="1"/>
          <p:nvPr/>
        </p:nvSpPr>
        <p:spPr>
          <a:xfrm>
            <a:off x="11194181" y="7464627"/>
            <a:ext cx="5571735" cy="461665"/>
          </a:xfrm>
          <a:prstGeom prst="rect">
            <a:avLst/>
          </a:prstGeom>
        </p:spPr>
        <p:txBody>
          <a:bodyPr lIns="0" tIns="0" rIns="0" bIns="0" rtlCol="0" anchor="t">
            <a:spAutoFit/>
          </a:bodyPr>
          <a:lstStyle/>
          <a:p>
            <a:pPr marL="0" lvl="0" indent="0">
              <a:lnSpc>
                <a:spcPts val="3600"/>
              </a:lnSpc>
            </a:pPr>
            <a:r>
              <a:rPr lang="en-US" sz="3000" dirty="0" err="1">
                <a:solidFill>
                  <a:srgbClr val="322F50"/>
                </a:solidFill>
                <a:latin typeface="Times New Roman" panose="02020603050405020304" pitchFamily="18" charset="0"/>
                <a:cs typeface="Times New Roman" panose="02020603050405020304" pitchFamily="18" charset="0"/>
              </a:rPr>
              <a:t>Chỉ</a:t>
            </a:r>
            <a:r>
              <a:rPr lang="en-US" sz="3000" dirty="0">
                <a:solidFill>
                  <a:srgbClr val="322F50"/>
                </a:solidFill>
                <a:latin typeface="Times New Roman" panose="02020603050405020304" pitchFamily="18" charset="0"/>
                <a:cs typeface="Times New Roman" panose="02020603050405020304" pitchFamily="18" charset="0"/>
              </a:rPr>
              <a:t> A </a:t>
            </a:r>
            <a:r>
              <a:rPr lang="en-US" sz="3000" dirty="0" err="1">
                <a:solidFill>
                  <a:srgbClr val="322F50"/>
                </a:solidFill>
                <a:latin typeface="Times New Roman" panose="02020603050405020304" pitchFamily="18" charset="0"/>
                <a:cs typeface="Times New Roman" panose="02020603050405020304" pitchFamily="18" charset="0"/>
              </a:rPr>
              <a:t>và</a:t>
            </a:r>
            <a:r>
              <a:rPr lang="en-US" sz="3000" dirty="0">
                <a:solidFill>
                  <a:srgbClr val="322F50"/>
                </a:solidFill>
                <a:latin typeface="Times New Roman" panose="02020603050405020304" pitchFamily="18" charset="0"/>
                <a:cs typeface="Times New Roman" panose="02020603050405020304" pitchFamily="18" charset="0"/>
              </a:rPr>
              <a:t> B</a:t>
            </a:r>
          </a:p>
        </p:txBody>
      </p:sp>
      <p:sp>
        <p:nvSpPr>
          <p:cNvPr id="14" name="AutoShape 14"/>
          <p:cNvSpPr/>
          <p:nvPr/>
        </p:nvSpPr>
        <p:spPr>
          <a:xfrm>
            <a:off x="1447800" y="3955943"/>
            <a:ext cx="15318116" cy="0"/>
          </a:xfrm>
          <a:prstGeom prst="line">
            <a:avLst/>
          </a:prstGeom>
          <a:ln w="209550" cap="flat">
            <a:solidFill>
              <a:srgbClr val="322F50"/>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C7D57B76-8B3F-3307-498E-AB29581C469A}"/>
              </a:ext>
            </a:extLst>
          </p:cNvPr>
          <p:cNvSpPr/>
          <p:nvPr/>
        </p:nvSpPr>
        <p:spPr>
          <a:xfrm>
            <a:off x="1352524" y="7356304"/>
            <a:ext cx="743481" cy="8243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17011970" y="6248045"/>
            <a:ext cx="1530796" cy="5480443"/>
            <a:chOff x="0" y="0"/>
            <a:chExt cx="403172" cy="1443409"/>
          </a:xfrm>
        </p:grpSpPr>
        <p:sp>
          <p:nvSpPr>
            <p:cNvPr id="3" name="Freeform 3"/>
            <p:cNvSpPr/>
            <p:nvPr/>
          </p:nvSpPr>
          <p:spPr>
            <a:xfrm>
              <a:off x="0" y="0"/>
              <a:ext cx="403172" cy="1443409"/>
            </a:xfrm>
            <a:custGeom>
              <a:avLst/>
              <a:gdLst/>
              <a:ahLst/>
              <a:cxnLst/>
              <a:rect l="l" t="t" r="r" b="b"/>
              <a:pathLst>
                <a:path w="403172" h="1443409">
                  <a:moveTo>
                    <a:pt x="0" y="0"/>
                  </a:moveTo>
                  <a:lnTo>
                    <a:pt x="403172" y="0"/>
                  </a:lnTo>
                  <a:lnTo>
                    <a:pt x="403172" y="1443409"/>
                  </a:lnTo>
                  <a:lnTo>
                    <a:pt x="0" y="1443409"/>
                  </a:lnTo>
                  <a:close/>
                </a:path>
              </a:pathLst>
            </a:custGeom>
            <a:solidFill>
              <a:srgbClr val="322F50"/>
            </a:solidFill>
          </p:spPr>
        </p:sp>
        <p:sp>
          <p:nvSpPr>
            <p:cNvPr id="4" name="TextBox 4"/>
            <p:cNvSpPr txBox="1"/>
            <p:nvPr/>
          </p:nvSpPr>
          <p:spPr>
            <a:xfrm>
              <a:off x="0" y="-47625"/>
              <a:ext cx="403172" cy="1491034"/>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522084" y="908434"/>
            <a:ext cx="15600570" cy="2936875"/>
          </a:xfrm>
          <a:prstGeom prst="rect">
            <a:avLst/>
          </a:prstGeom>
        </p:spPr>
        <p:txBody>
          <a:bodyPr lIns="0" tIns="0" rIns="0" bIns="0" rtlCol="0" anchor="t">
            <a:spAutoFit/>
          </a:bodyPr>
          <a:lstStyle/>
          <a:p>
            <a:pPr marL="0" lvl="0" indent="0">
              <a:lnSpc>
                <a:spcPts val="7699"/>
              </a:lnSpc>
            </a:pPr>
            <a:r>
              <a:rPr lang="en-US" sz="6999">
                <a:solidFill>
                  <a:srgbClr val="322F50"/>
                </a:solidFill>
                <a:latin typeface="Montserrat Bold"/>
              </a:rPr>
              <a:t>TRONG HỆ ĐIỀU HÀNH, THUẬT TOÁN FCFS THƯỜNG ĐƯỢC SỬ DỤNG ĐỂ:</a:t>
            </a:r>
          </a:p>
        </p:txBody>
      </p:sp>
      <p:sp>
        <p:nvSpPr>
          <p:cNvPr id="6" name="TextBox 6"/>
          <p:cNvSpPr txBox="1"/>
          <p:nvPr/>
        </p:nvSpPr>
        <p:spPr>
          <a:xfrm>
            <a:off x="2823133" y="5114925"/>
            <a:ext cx="5571735" cy="461665"/>
          </a:xfrm>
          <a:prstGeom prst="rect">
            <a:avLst/>
          </a:prstGeom>
        </p:spPr>
        <p:txBody>
          <a:bodyPr lIns="0" tIns="0" rIns="0" bIns="0" rtlCol="0" anchor="t">
            <a:spAutoFit/>
          </a:bodyPr>
          <a:lstStyle/>
          <a:p>
            <a:pPr marL="0" lvl="0" indent="0">
              <a:lnSpc>
                <a:spcPts val="3600"/>
              </a:lnSpc>
            </a:pPr>
            <a:r>
              <a:rPr lang="en-US" sz="3000" dirty="0" err="1">
                <a:solidFill>
                  <a:srgbClr val="322F50"/>
                </a:solidFill>
                <a:latin typeface="Times New Roman" panose="02020603050405020304" pitchFamily="18" charset="0"/>
                <a:cs typeface="Times New Roman" panose="02020603050405020304" pitchFamily="18" charset="0"/>
              </a:rPr>
              <a:t>Truy</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cập</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dữ</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liệu</a:t>
            </a:r>
            <a:r>
              <a:rPr lang="en-US" sz="3000" dirty="0">
                <a:solidFill>
                  <a:srgbClr val="322F50"/>
                </a:solidFill>
                <a:latin typeface="Times New Roman" panose="02020603050405020304" pitchFamily="18" charset="0"/>
                <a:cs typeface="Times New Roman" panose="02020603050405020304" pitchFamily="18" charset="0"/>
              </a:rPr>
              <a:t>.</a:t>
            </a:r>
          </a:p>
        </p:txBody>
      </p:sp>
      <p:sp>
        <p:nvSpPr>
          <p:cNvPr id="7" name="TextBox 7"/>
          <p:cNvSpPr txBox="1"/>
          <p:nvPr/>
        </p:nvSpPr>
        <p:spPr>
          <a:xfrm>
            <a:off x="1522084" y="5143500"/>
            <a:ext cx="1092884" cy="603250"/>
          </a:xfrm>
          <a:prstGeom prst="rect">
            <a:avLst/>
          </a:prstGeom>
        </p:spPr>
        <p:txBody>
          <a:bodyPr lIns="0" tIns="0" rIns="0" bIns="0" rtlCol="0" anchor="t">
            <a:spAutoFit/>
          </a:bodyPr>
          <a:lstStyle/>
          <a:p>
            <a:pPr>
              <a:lnSpc>
                <a:spcPts val="4399"/>
              </a:lnSpc>
            </a:pPr>
            <a:r>
              <a:rPr lang="en-US" sz="3999">
                <a:solidFill>
                  <a:srgbClr val="322F50"/>
                </a:solidFill>
                <a:latin typeface="Poppins"/>
              </a:rPr>
              <a:t>A</a:t>
            </a:r>
          </a:p>
        </p:txBody>
      </p:sp>
      <p:sp>
        <p:nvSpPr>
          <p:cNvPr id="8" name="TextBox 8"/>
          <p:cNvSpPr txBox="1"/>
          <p:nvPr/>
        </p:nvSpPr>
        <p:spPr>
          <a:xfrm>
            <a:off x="1522084" y="7493202"/>
            <a:ext cx="1092884" cy="603250"/>
          </a:xfrm>
          <a:prstGeom prst="rect">
            <a:avLst/>
          </a:prstGeom>
        </p:spPr>
        <p:txBody>
          <a:bodyPr lIns="0" tIns="0" rIns="0" bIns="0" rtlCol="0" anchor="t">
            <a:spAutoFit/>
          </a:bodyPr>
          <a:lstStyle/>
          <a:p>
            <a:pPr>
              <a:lnSpc>
                <a:spcPts val="4399"/>
              </a:lnSpc>
            </a:pPr>
            <a:r>
              <a:rPr lang="en-US" sz="3999">
                <a:solidFill>
                  <a:srgbClr val="322F50"/>
                </a:solidFill>
                <a:latin typeface="Poppins"/>
              </a:rPr>
              <a:t>C</a:t>
            </a:r>
          </a:p>
        </p:txBody>
      </p:sp>
      <p:sp>
        <p:nvSpPr>
          <p:cNvPr id="9" name="TextBox 9"/>
          <p:cNvSpPr txBox="1"/>
          <p:nvPr/>
        </p:nvSpPr>
        <p:spPr>
          <a:xfrm>
            <a:off x="2823133" y="7537652"/>
            <a:ext cx="5571735" cy="923330"/>
          </a:xfrm>
          <a:prstGeom prst="rect">
            <a:avLst/>
          </a:prstGeom>
        </p:spPr>
        <p:txBody>
          <a:bodyPr lIns="0" tIns="0" rIns="0" bIns="0" rtlCol="0" anchor="t">
            <a:spAutoFit/>
          </a:bodyPr>
          <a:lstStyle/>
          <a:p>
            <a:pPr>
              <a:lnSpc>
                <a:spcPts val="3600"/>
              </a:lnSpc>
            </a:pPr>
            <a:r>
              <a:rPr lang="en-US" sz="3000" dirty="0" err="1">
                <a:solidFill>
                  <a:srgbClr val="322F50"/>
                </a:solidFill>
                <a:latin typeface="Times New Roman" panose="02020603050405020304" pitchFamily="18" charset="0"/>
                <a:cs typeface="Times New Roman" panose="02020603050405020304" pitchFamily="18" charset="0"/>
              </a:rPr>
              <a:t>Lập</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lịch</a:t>
            </a:r>
            <a:r>
              <a:rPr lang="en-US" sz="3000" dirty="0">
                <a:solidFill>
                  <a:srgbClr val="322F50"/>
                </a:solidFill>
                <a:latin typeface="Times New Roman" panose="02020603050405020304" pitchFamily="18" charset="0"/>
                <a:cs typeface="Times New Roman" panose="02020603050405020304" pitchFamily="18" charset="0"/>
              </a:rPr>
              <a:t> CPU </a:t>
            </a:r>
            <a:r>
              <a:rPr lang="en-US" sz="3000" dirty="0" err="1">
                <a:solidFill>
                  <a:srgbClr val="322F50"/>
                </a:solidFill>
                <a:latin typeface="Times New Roman" panose="02020603050405020304" pitchFamily="18" charset="0"/>
                <a:cs typeface="Times New Roman" panose="02020603050405020304" pitchFamily="18" charset="0"/>
              </a:rPr>
              <a:t>cho</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các</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tiến</a:t>
            </a:r>
            <a:r>
              <a:rPr lang="en-US" sz="3000" dirty="0">
                <a:solidFill>
                  <a:srgbClr val="322F50"/>
                </a:solidFill>
                <a:latin typeface="Times New Roman" panose="02020603050405020304" pitchFamily="18" charset="0"/>
                <a:cs typeface="Times New Roman" panose="02020603050405020304" pitchFamily="18" charset="0"/>
              </a:rPr>
              <a:t> </a:t>
            </a:r>
            <a:r>
              <a:rPr lang="en-US" sz="3000" dirty="0" err="1">
                <a:solidFill>
                  <a:srgbClr val="322F50"/>
                </a:solidFill>
                <a:latin typeface="Times New Roman" panose="02020603050405020304" pitchFamily="18" charset="0"/>
                <a:cs typeface="Times New Roman" panose="02020603050405020304" pitchFamily="18" charset="0"/>
              </a:rPr>
              <a:t>trình</a:t>
            </a:r>
            <a:r>
              <a:rPr lang="en-US" sz="3000" dirty="0">
                <a:solidFill>
                  <a:srgbClr val="322F50"/>
                </a:solidFill>
                <a:latin typeface="Times New Roman" panose="02020603050405020304" pitchFamily="18" charset="0"/>
                <a:cs typeface="Times New Roman" panose="02020603050405020304" pitchFamily="18" charset="0"/>
              </a:rPr>
              <a:t>.</a:t>
            </a:r>
          </a:p>
          <a:p>
            <a:pPr marL="0" lvl="0" indent="0">
              <a:lnSpc>
                <a:spcPts val="3600"/>
              </a:lnSpc>
            </a:pPr>
            <a:endParaRPr lang="en-US" sz="3000" dirty="0">
              <a:solidFill>
                <a:srgbClr val="322F50"/>
              </a:solidFill>
              <a:latin typeface="Times New Roman" panose="02020603050405020304" pitchFamily="18" charset="0"/>
              <a:cs typeface="Times New Roman" panose="02020603050405020304" pitchFamily="18" charset="0"/>
            </a:endParaRPr>
          </a:p>
        </p:txBody>
      </p:sp>
      <p:sp>
        <p:nvSpPr>
          <p:cNvPr id="10" name="TextBox 10"/>
          <p:cNvSpPr txBox="1"/>
          <p:nvPr/>
        </p:nvSpPr>
        <p:spPr>
          <a:xfrm>
            <a:off x="11194181" y="5114925"/>
            <a:ext cx="5571735" cy="461665"/>
          </a:xfrm>
          <a:prstGeom prst="rect">
            <a:avLst/>
          </a:prstGeom>
        </p:spPr>
        <p:txBody>
          <a:bodyPr lIns="0" tIns="0" rIns="0" bIns="0" rtlCol="0" anchor="t">
            <a:spAutoFit/>
          </a:bodyPr>
          <a:lstStyle/>
          <a:p>
            <a:pPr marL="0" lvl="0" indent="0">
              <a:lnSpc>
                <a:spcPts val="3600"/>
              </a:lnSpc>
            </a:pPr>
            <a:r>
              <a:rPr lang="en-US" sz="3000">
                <a:solidFill>
                  <a:srgbClr val="322F50"/>
                </a:solidFill>
                <a:latin typeface="Times New Roman" panose="02020603050405020304" pitchFamily="18" charset="0"/>
                <a:cs typeface="Times New Roman" panose="02020603050405020304" pitchFamily="18" charset="0"/>
              </a:rPr>
              <a:t>Quản lý bộ nhớ.</a:t>
            </a:r>
          </a:p>
        </p:txBody>
      </p:sp>
      <p:sp>
        <p:nvSpPr>
          <p:cNvPr id="11" name="TextBox 11"/>
          <p:cNvSpPr txBox="1"/>
          <p:nvPr/>
        </p:nvSpPr>
        <p:spPr>
          <a:xfrm>
            <a:off x="9893133" y="5143500"/>
            <a:ext cx="1092884" cy="603250"/>
          </a:xfrm>
          <a:prstGeom prst="rect">
            <a:avLst/>
          </a:prstGeom>
        </p:spPr>
        <p:txBody>
          <a:bodyPr lIns="0" tIns="0" rIns="0" bIns="0" rtlCol="0" anchor="t">
            <a:spAutoFit/>
          </a:bodyPr>
          <a:lstStyle/>
          <a:p>
            <a:pPr>
              <a:lnSpc>
                <a:spcPts val="4399"/>
              </a:lnSpc>
            </a:pPr>
            <a:r>
              <a:rPr lang="en-US" sz="3999">
                <a:solidFill>
                  <a:srgbClr val="322F50"/>
                </a:solidFill>
                <a:latin typeface="Poppins"/>
              </a:rPr>
              <a:t>B</a:t>
            </a:r>
          </a:p>
        </p:txBody>
      </p:sp>
      <p:sp>
        <p:nvSpPr>
          <p:cNvPr id="12" name="TextBox 12"/>
          <p:cNvSpPr txBox="1"/>
          <p:nvPr/>
        </p:nvSpPr>
        <p:spPr>
          <a:xfrm>
            <a:off x="9893133" y="7493202"/>
            <a:ext cx="1092884" cy="603250"/>
          </a:xfrm>
          <a:prstGeom prst="rect">
            <a:avLst/>
          </a:prstGeom>
        </p:spPr>
        <p:txBody>
          <a:bodyPr lIns="0" tIns="0" rIns="0" bIns="0" rtlCol="0" anchor="t">
            <a:spAutoFit/>
          </a:bodyPr>
          <a:lstStyle/>
          <a:p>
            <a:pPr>
              <a:lnSpc>
                <a:spcPts val="4399"/>
              </a:lnSpc>
            </a:pPr>
            <a:r>
              <a:rPr lang="en-US" sz="3999">
                <a:solidFill>
                  <a:srgbClr val="322F50"/>
                </a:solidFill>
                <a:latin typeface="Poppins"/>
              </a:rPr>
              <a:t>D</a:t>
            </a:r>
          </a:p>
        </p:txBody>
      </p:sp>
      <p:sp>
        <p:nvSpPr>
          <p:cNvPr id="13" name="TextBox 13"/>
          <p:cNvSpPr txBox="1"/>
          <p:nvPr/>
        </p:nvSpPr>
        <p:spPr>
          <a:xfrm>
            <a:off x="11194181" y="7537652"/>
            <a:ext cx="5571735" cy="461665"/>
          </a:xfrm>
          <a:prstGeom prst="rect">
            <a:avLst/>
          </a:prstGeom>
        </p:spPr>
        <p:txBody>
          <a:bodyPr lIns="0" tIns="0" rIns="0" bIns="0" rtlCol="0" anchor="t">
            <a:spAutoFit/>
          </a:bodyPr>
          <a:lstStyle/>
          <a:p>
            <a:pPr marL="0" lvl="0" indent="0">
              <a:lnSpc>
                <a:spcPts val="3600"/>
              </a:lnSpc>
            </a:pPr>
            <a:r>
              <a:rPr lang="en-US" sz="3000">
                <a:solidFill>
                  <a:srgbClr val="322F50"/>
                </a:solidFill>
                <a:latin typeface="Times New Roman" panose="02020603050405020304" pitchFamily="18" charset="0"/>
                <a:cs typeface="Times New Roman" panose="02020603050405020304" pitchFamily="18" charset="0"/>
              </a:rPr>
              <a:t>Điều khiển thiết bị ngoại vi.</a:t>
            </a:r>
          </a:p>
        </p:txBody>
      </p:sp>
      <p:sp>
        <p:nvSpPr>
          <p:cNvPr id="14" name="AutoShape 14"/>
          <p:cNvSpPr/>
          <p:nvPr/>
        </p:nvSpPr>
        <p:spPr>
          <a:xfrm>
            <a:off x="1447800" y="3955943"/>
            <a:ext cx="15318116" cy="0"/>
          </a:xfrm>
          <a:prstGeom prst="line">
            <a:avLst/>
          </a:prstGeom>
          <a:ln w="209550" cap="flat">
            <a:solidFill>
              <a:srgbClr val="322F50"/>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27727" y="-1111827"/>
            <a:ext cx="6463145" cy="11398827"/>
            <a:chOff x="0" y="0"/>
            <a:chExt cx="1702228" cy="3002160"/>
          </a:xfrm>
        </p:grpSpPr>
        <p:sp>
          <p:nvSpPr>
            <p:cNvPr id="3" name="Freeform 3"/>
            <p:cNvSpPr/>
            <p:nvPr/>
          </p:nvSpPr>
          <p:spPr>
            <a:xfrm>
              <a:off x="0" y="0"/>
              <a:ext cx="1702228" cy="3002160"/>
            </a:xfrm>
            <a:custGeom>
              <a:avLst/>
              <a:gdLst/>
              <a:ahLst/>
              <a:cxnLst/>
              <a:rect l="l" t="t" r="r" b="b"/>
              <a:pathLst>
                <a:path w="1702228" h="3002160">
                  <a:moveTo>
                    <a:pt x="0" y="0"/>
                  </a:moveTo>
                  <a:lnTo>
                    <a:pt x="1702228" y="0"/>
                  </a:lnTo>
                  <a:lnTo>
                    <a:pt x="1702228" y="3002160"/>
                  </a:lnTo>
                  <a:lnTo>
                    <a:pt x="0" y="3002160"/>
                  </a:lnTo>
                  <a:close/>
                </a:path>
              </a:pathLst>
            </a:custGeom>
            <a:solidFill>
              <a:srgbClr val="322F50"/>
            </a:solidFill>
          </p:spPr>
        </p:sp>
        <p:sp>
          <p:nvSpPr>
            <p:cNvPr id="4" name="TextBox 4"/>
            <p:cNvSpPr txBox="1"/>
            <p:nvPr/>
          </p:nvSpPr>
          <p:spPr>
            <a:xfrm>
              <a:off x="0" y="-47625"/>
              <a:ext cx="1702228" cy="3049785"/>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2103413" y="1028700"/>
            <a:ext cx="6346073" cy="9258300"/>
            <a:chOff x="0" y="0"/>
            <a:chExt cx="4372610" cy="6379210"/>
          </a:xfrm>
        </p:grpSpPr>
        <p:sp>
          <p:nvSpPr>
            <p:cNvPr id="6" name="Freeform 6"/>
            <p:cNvSpPr/>
            <p:nvPr/>
          </p:nvSpPr>
          <p:spPr>
            <a:xfrm>
              <a:off x="12700" y="16510"/>
              <a:ext cx="4347210" cy="6350000"/>
            </a:xfrm>
            <a:custGeom>
              <a:avLst/>
              <a:gdLst/>
              <a:ahLst/>
              <a:cxnLst/>
              <a:rect l="l" t="t" r="r" b="b"/>
              <a:pathLst>
                <a:path w="4347210" h="6350000">
                  <a:moveTo>
                    <a:pt x="4347210" y="0"/>
                  </a:moveTo>
                  <a:lnTo>
                    <a:pt x="0" y="1079500"/>
                  </a:lnTo>
                  <a:lnTo>
                    <a:pt x="0" y="6350000"/>
                  </a:lnTo>
                  <a:lnTo>
                    <a:pt x="4347210" y="6350000"/>
                  </a:lnTo>
                  <a:lnTo>
                    <a:pt x="4347210" y="0"/>
                  </a:lnTo>
                  <a:close/>
                </a:path>
              </a:pathLst>
            </a:custGeom>
            <a:blipFill>
              <a:blip r:embed="rId2"/>
              <a:stretch>
                <a:fillRect l="-53027" r="-65805"/>
              </a:stretch>
            </a:blipFill>
          </p:spPr>
        </p:sp>
        <p:sp>
          <p:nvSpPr>
            <p:cNvPr id="7" name="Freeform 7"/>
            <p:cNvSpPr/>
            <p:nvPr/>
          </p:nvSpPr>
          <p:spPr>
            <a:xfrm>
              <a:off x="0" y="0"/>
              <a:ext cx="4372610" cy="6379210"/>
            </a:xfrm>
            <a:custGeom>
              <a:avLst/>
              <a:gdLst/>
              <a:ahLst/>
              <a:cxnLst/>
              <a:rect l="l" t="t" r="r" b="b"/>
              <a:pathLst>
                <a:path w="4372610" h="6379210">
                  <a:moveTo>
                    <a:pt x="4372610" y="6379210"/>
                  </a:moveTo>
                  <a:lnTo>
                    <a:pt x="0" y="6379210"/>
                  </a:lnTo>
                  <a:lnTo>
                    <a:pt x="0" y="1085850"/>
                  </a:lnTo>
                  <a:lnTo>
                    <a:pt x="4372610" y="0"/>
                  </a:lnTo>
                  <a:lnTo>
                    <a:pt x="4372610" y="6379210"/>
                  </a:lnTo>
                  <a:close/>
                  <a:moveTo>
                    <a:pt x="25400" y="6353810"/>
                  </a:moveTo>
                  <a:lnTo>
                    <a:pt x="4347210" y="6353810"/>
                  </a:lnTo>
                  <a:lnTo>
                    <a:pt x="4347210" y="33020"/>
                  </a:lnTo>
                  <a:lnTo>
                    <a:pt x="25400" y="1106170"/>
                  </a:lnTo>
                  <a:lnTo>
                    <a:pt x="25400" y="6353810"/>
                  </a:lnTo>
                  <a:close/>
                </a:path>
              </a:pathLst>
            </a:custGeom>
            <a:solidFill>
              <a:srgbClr val="322F50"/>
            </a:solidFill>
          </p:spPr>
        </p:sp>
      </p:grpSp>
      <p:grpSp>
        <p:nvGrpSpPr>
          <p:cNvPr id="8" name="Group 8"/>
          <p:cNvGrpSpPr/>
          <p:nvPr/>
        </p:nvGrpSpPr>
        <p:grpSpPr>
          <a:xfrm>
            <a:off x="-1111827" y="1028700"/>
            <a:ext cx="12539902" cy="2332759"/>
            <a:chOff x="0" y="0"/>
            <a:chExt cx="3302690" cy="614389"/>
          </a:xfrm>
        </p:grpSpPr>
        <p:sp>
          <p:nvSpPr>
            <p:cNvPr id="9" name="Freeform 9"/>
            <p:cNvSpPr/>
            <p:nvPr/>
          </p:nvSpPr>
          <p:spPr>
            <a:xfrm>
              <a:off x="0" y="0"/>
              <a:ext cx="3302690" cy="614389"/>
            </a:xfrm>
            <a:custGeom>
              <a:avLst/>
              <a:gdLst/>
              <a:ahLst/>
              <a:cxnLst/>
              <a:rect l="l" t="t" r="r" b="b"/>
              <a:pathLst>
                <a:path w="3302690" h="614389">
                  <a:moveTo>
                    <a:pt x="0" y="0"/>
                  </a:moveTo>
                  <a:lnTo>
                    <a:pt x="3302690" y="0"/>
                  </a:lnTo>
                  <a:lnTo>
                    <a:pt x="3302690" y="614389"/>
                  </a:lnTo>
                  <a:lnTo>
                    <a:pt x="0" y="614389"/>
                  </a:lnTo>
                  <a:close/>
                </a:path>
              </a:pathLst>
            </a:custGeom>
            <a:solidFill>
              <a:srgbClr val="322F50"/>
            </a:solidFill>
          </p:spPr>
        </p:sp>
        <p:sp>
          <p:nvSpPr>
            <p:cNvPr id="10" name="TextBox 10"/>
            <p:cNvSpPr txBox="1"/>
            <p:nvPr/>
          </p:nvSpPr>
          <p:spPr>
            <a:xfrm>
              <a:off x="0" y="-47625"/>
              <a:ext cx="3302690" cy="662014"/>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221779" y="8632372"/>
            <a:ext cx="11649854" cy="0"/>
          </a:xfrm>
          <a:prstGeom prst="line">
            <a:avLst/>
          </a:prstGeom>
          <a:ln w="38100" cap="flat">
            <a:solidFill>
              <a:srgbClr val="000000"/>
            </a:solidFill>
            <a:prstDash val="solid"/>
            <a:headEnd type="none" w="sm" len="sm"/>
            <a:tailEnd type="none" w="sm" len="sm"/>
          </a:ln>
        </p:spPr>
      </p:sp>
      <p:sp>
        <p:nvSpPr>
          <p:cNvPr id="12" name="Freeform 12"/>
          <p:cNvSpPr/>
          <p:nvPr/>
        </p:nvSpPr>
        <p:spPr>
          <a:xfrm>
            <a:off x="391077" y="3777459"/>
            <a:ext cx="1275247" cy="1880391"/>
          </a:xfrm>
          <a:custGeom>
            <a:avLst/>
            <a:gdLst/>
            <a:ahLst/>
            <a:cxnLst/>
            <a:rect l="l" t="t" r="r" b="b"/>
            <a:pathLst>
              <a:path w="1275247" h="1880391">
                <a:moveTo>
                  <a:pt x="0" y="0"/>
                </a:moveTo>
                <a:lnTo>
                  <a:pt x="1275246" y="0"/>
                </a:lnTo>
                <a:lnTo>
                  <a:pt x="1275246" y="1880391"/>
                </a:lnTo>
                <a:lnTo>
                  <a:pt x="0" y="18803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2492826" y="3777459"/>
            <a:ext cx="1933112" cy="1880391"/>
          </a:xfrm>
          <a:custGeom>
            <a:avLst/>
            <a:gdLst/>
            <a:ahLst/>
            <a:cxnLst/>
            <a:rect l="l" t="t" r="r" b="b"/>
            <a:pathLst>
              <a:path w="1933112" h="1880391">
                <a:moveTo>
                  <a:pt x="0" y="0"/>
                </a:moveTo>
                <a:lnTo>
                  <a:pt x="1933112" y="0"/>
                </a:lnTo>
                <a:lnTo>
                  <a:pt x="1933112" y="1880391"/>
                </a:lnTo>
                <a:lnTo>
                  <a:pt x="0" y="18803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7525472" y="3815016"/>
            <a:ext cx="1487859" cy="1880391"/>
          </a:xfrm>
          <a:custGeom>
            <a:avLst/>
            <a:gdLst/>
            <a:ahLst/>
            <a:cxnLst/>
            <a:rect l="l" t="t" r="r" b="b"/>
            <a:pathLst>
              <a:path w="1487859" h="1880391">
                <a:moveTo>
                  <a:pt x="0" y="0"/>
                </a:moveTo>
                <a:lnTo>
                  <a:pt x="1487859" y="0"/>
                </a:lnTo>
                <a:lnTo>
                  <a:pt x="1487859" y="1880391"/>
                </a:lnTo>
                <a:lnTo>
                  <a:pt x="0" y="1880391"/>
                </a:lnTo>
                <a:lnTo>
                  <a:pt x="0" y="0"/>
                </a:lnTo>
                <a:close/>
              </a:path>
            </a:pathLst>
          </a:custGeom>
          <a:blipFill>
            <a:blip r:embed="rId7"/>
            <a:stretch>
              <a:fillRect/>
            </a:stretch>
          </a:blipFill>
        </p:spPr>
      </p:sp>
      <p:sp>
        <p:nvSpPr>
          <p:cNvPr id="15" name="Freeform 15"/>
          <p:cNvSpPr/>
          <p:nvPr/>
        </p:nvSpPr>
        <p:spPr>
          <a:xfrm>
            <a:off x="5254613" y="3739902"/>
            <a:ext cx="1442184" cy="1955504"/>
          </a:xfrm>
          <a:custGeom>
            <a:avLst/>
            <a:gdLst/>
            <a:ahLst/>
            <a:cxnLst/>
            <a:rect l="l" t="t" r="r" b="b"/>
            <a:pathLst>
              <a:path w="1442184" h="1955504">
                <a:moveTo>
                  <a:pt x="0" y="0"/>
                </a:moveTo>
                <a:lnTo>
                  <a:pt x="1442184" y="0"/>
                </a:lnTo>
                <a:lnTo>
                  <a:pt x="1442184" y="1955505"/>
                </a:lnTo>
                <a:lnTo>
                  <a:pt x="0" y="1955505"/>
                </a:lnTo>
                <a:lnTo>
                  <a:pt x="0" y="0"/>
                </a:lnTo>
                <a:close/>
              </a:path>
            </a:pathLst>
          </a:custGeom>
          <a:blipFill>
            <a:blip r:embed="rId8"/>
            <a:stretch>
              <a:fillRect/>
            </a:stretch>
          </a:blipFill>
        </p:spPr>
      </p:sp>
      <p:sp>
        <p:nvSpPr>
          <p:cNvPr id="16" name="Freeform 16"/>
          <p:cNvSpPr/>
          <p:nvPr/>
        </p:nvSpPr>
        <p:spPr>
          <a:xfrm>
            <a:off x="9842006" y="3600450"/>
            <a:ext cx="1586068" cy="2057400"/>
          </a:xfrm>
          <a:custGeom>
            <a:avLst/>
            <a:gdLst/>
            <a:ahLst/>
            <a:cxnLst/>
            <a:rect l="l" t="t" r="r" b="b"/>
            <a:pathLst>
              <a:path w="1586068" h="2057400">
                <a:moveTo>
                  <a:pt x="0" y="0"/>
                </a:moveTo>
                <a:lnTo>
                  <a:pt x="1586069" y="0"/>
                </a:lnTo>
                <a:lnTo>
                  <a:pt x="1586069"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TextBox 17"/>
          <p:cNvSpPr txBox="1"/>
          <p:nvPr/>
        </p:nvSpPr>
        <p:spPr>
          <a:xfrm>
            <a:off x="2134764" y="1590956"/>
            <a:ext cx="9215417" cy="1408271"/>
          </a:xfrm>
          <a:prstGeom prst="rect">
            <a:avLst/>
          </a:prstGeom>
        </p:spPr>
        <p:txBody>
          <a:bodyPr lIns="0" tIns="0" rIns="0" bIns="0" rtlCol="0" anchor="t">
            <a:spAutoFit/>
          </a:bodyPr>
          <a:lstStyle/>
          <a:p>
            <a:pPr>
              <a:lnSpc>
                <a:spcPts val="10568"/>
              </a:lnSpc>
            </a:pPr>
            <a:r>
              <a:rPr lang="en-US" sz="10568" dirty="0">
                <a:solidFill>
                  <a:srgbClr val="FFFFFF"/>
                </a:solidFill>
                <a:latin typeface="Montserrat Bold"/>
              </a:rPr>
              <a:t>MEMBER</a:t>
            </a:r>
          </a:p>
        </p:txBody>
      </p:sp>
      <p:sp>
        <p:nvSpPr>
          <p:cNvPr id="18" name="TextBox 18"/>
          <p:cNvSpPr txBox="1"/>
          <p:nvPr/>
        </p:nvSpPr>
        <p:spPr>
          <a:xfrm>
            <a:off x="157162" y="6029325"/>
            <a:ext cx="1743075" cy="332740"/>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Arimo"/>
              </a:rPr>
              <a:t>Nguyễn Tâm Hy</a:t>
            </a:r>
          </a:p>
        </p:txBody>
      </p:sp>
      <p:sp>
        <p:nvSpPr>
          <p:cNvPr id="19" name="TextBox 19"/>
          <p:cNvSpPr txBox="1"/>
          <p:nvPr/>
        </p:nvSpPr>
        <p:spPr>
          <a:xfrm>
            <a:off x="2681383" y="6029325"/>
            <a:ext cx="1555998" cy="332740"/>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Arimo"/>
              </a:rPr>
              <a:t>Đào Văn Tuấn</a:t>
            </a:r>
          </a:p>
        </p:txBody>
      </p:sp>
      <p:sp>
        <p:nvSpPr>
          <p:cNvPr id="20" name="TextBox 20"/>
          <p:cNvSpPr txBox="1"/>
          <p:nvPr/>
        </p:nvSpPr>
        <p:spPr>
          <a:xfrm>
            <a:off x="9729570" y="6029325"/>
            <a:ext cx="1810941" cy="332740"/>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Arimo"/>
              </a:rPr>
              <a:t>Phan Bảo Thành</a:t>
            </a:r>
          </a:p>
        </p:txBody>
      </p:sp>
      <p:sp>
        <p:nvSpPr>
          <p:cNvPr id="21" name="TextBox 21"/>
          <p:cNvSpPr txBox="1"/>
          <p:nvPr/>
        </p:nvSpPr>
        <p:spPr>
          <a:xfrm>
            <a:off x="7578616" y="6029325"/>
            <a:ext cx="1381571" cy="332740"/>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Arimo"/>
              </a:rPr>
              <a:t>Hoàng Thiện</a:t>
            </a:r>
          </a:p>
        </p:txBody>
      </p:sp>
      <p:sp>
        <p:nvSpPr>
          <p:cNvPr id="22" name="TextBox 22"/>
          <p:cNvSpPr txBox="1"/>
          <p:nvPr/>
        </p:nvSpPr>
        <p:spPr>
          <a:xfrm>
            <a:off x="5179406" y="6028782"/>
            <a:ext cx="1513433" cy="332740"/>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Arimo"/>
              </a:rPr>
              <a:t>Lê Vũ Trường</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par>
                                <p:cTn id="14" presetID="16" presetClass="entr" presetSubtype="21"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par>
                                <p:cTn id="17" presetID="16" presetClass="entr" presetSubtype="21"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500"/>
                                        <p:tgtEl>
                                          <p:spTgt spid="1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barn(inVertical)">
                                      <p:cBhvr>
                                        <p:cTn id="25" dur="500"/>
                                        <p:tgtEl>
                                          <p:spTgt spid="21"/>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arn(inVertical)">
                                      <p:cBhvr>
                                        <p:cTn id="28" dur="500"/>
                                        <p:tgtEl>
                                          <p:spTgt spid="2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arn(inVertical)">
                                      <p:cBhvr>
                                        <p:cTn id="31" dur="500"/>
                                        <p:tgtEl>
                                          <p:spTgt spid="20"/>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arn(inVertical)">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06090" y="2171491"/>
            <a:ext cx="9465927" cy="4409643"/>
            <a:chOff x="0" y="0"/>
            <a:chExt cx="2493084" cy="1161388"/>
          </a:xfrm>
        </p:grpSpPr>
        <p:sp>
          <p:nvSpPr>
            <p:cNvPr id="3" name="Freeform 3"/>
            <p:cNvSpPr/>
            <p:nvPr/>
          </p:nvSpPr>
          <p:spPr>
            <a:xfrm>
              <a:off x="0" y="0"/>
              <a:ext cx="2493084" cy="1161388"/>
            </a:xfrm>
            <a:custGeom>
              <a:avLst/>
              <a:gdLst/>
              <a:ahLst/>
              <a:cxnLst/>
              <a:rect l="l" t="t" r="r" b="b"/>
              <a:pathLst>
                <a:path w="2493084" h="1161388">
                  <a:moveTo>
                    <a:pt x="0" y="0"/>
                  </a:moveTo>
                  <a:lnTo>
                    <a:pt x="2493084" y="0"/>
                  </a:lnTo>
                  <a:lnTo>
                    <a:pt x="2493084" y="1161388"/>
                  </a:lnTo>
                  <a:lnTo>
                    <a:pt x="0" y="1161388"/>
                  </a:lnTo>
                  <a:close/>
                </a:path>
              </a:pathLst>
            </a:custGeom>
            <a:solidFill>
              <a:srgbClr val="322F50"/>
            </a:solidFill>
          </p:spPr>
        </p:sp>
        <p:sp>
          <p:nvSpPr>
            <p:cNvPr id="4" name="TextBox 4"/>
            <p:cNvSpPr txBox="1"/>
            <p:nvPr/>
          </p:nvSpPr>
          <p:spPr>
            <a:xfrm>
              <a:off x="0" y="-47625"/>
              <a:ext cx="2493084" cy="120901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20040" y="-396613"/>
            <a:ext cx="7386178" cy="11079267"/>
            <a:chOff x="0" y="0"/>
            <a:chExt cx="6350000" cy="9525000"/>
          </a:xfrm>
        </p:grpSpPr>
        <p:sp>
          <p:nvSpPr>
            <p:cNvPr id="6" name="Freeform 6"/>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10187" r="-10187"/>
              </a:stretch>
            </a:blipFill>
          </p:spPr>
        </p:sp>
      </p:grpSp>
      <p:sp>
        <p:nvSpPr>
          <p:cNvPr id="7" name="TextBox 7"/>
          <p:cNvSpPr txBox="1"/>
          <p:nvPr/>
        </p:nvSpPr>
        <p:spPr>
          <a:xfrm>
            <a:off x="7306090" y="3108611"/>
            <a:ext cx="9215417" cy="2735428"/>
          </a:xfrm>
          <a:prstGeom prst="rect">
            <a:avLst/>
          </a:prstGeom>
        </p:spPr>
        <p:txBody>
          <a:bodyPr lIns="0" tIns="0" rIns="0" bIns="0" rtlCol="0" anchor="t">
            <a:spAutoFit/>
          </a:bodyPr>
          <a:lstStyle/>
          <a:p>
            <a:pPr algn="ctr">
              <a:lnSpc>
                <a:spcPts val="10569"/>
              </a:lnSpc>
            </a:pPr>
            <a:r>
              <a:rPr lang="en-US" sz="10569">
                <a:solidFill>
                  <a:srgbClr val="FFFFFF"/>
                </a:solidFill>
                <a:latin typeface="Montserrat Bold"/>
              </a:rPr>
              <a:t>THANK YOU</a:t>
            </a:r>
          </a:p>
          <a:p>
            <a:pPr algn="ctr">
              <a:lnSpc>
                <a:spcPts val="10569"/>
              </a:lnSpc>
            </a:pPr>
            <a:r>
              <a:rPr lang="en-US" sz="10569">
                <a:solidFill>
                  <a:srgbClr val="FFFFFF"/>
                </a:solidFill>
                <a:latin typeface="Montserrat Bold"/>
              </a:rPr>
              <a:t>EVERYONE</a:t>
            </a:r>
          </a:p>
        </p:txBody>
      </p:sp>
      <p:grpSp>
        <p:nvGrpSpPr>
          <p:cNvPr id="8" name="Group 8"/>
          <p:cNvGrpSpPr/>
          <p:nvPr/>
        </p:nvGrpSpPr>
        <p:grpSpPr>
          <a:xfrm>
            <a:off x="17259300" y="6248045"/>
            <a:ext cx="1530796" cy="5480443"/>
            <a:chOff x="0" y="0"/>
            <a:chExt cx="403172" cy="1443409"/>
          </a:xfrm>
        </p:grpSpPr>
        <p:sp>
          <p:nvSpPr>
            <p:cNvPr id="9" name="Freeform 9"/>
            <p:cNvSpPr/>
            <p:nvPr/>
          </p:nvSpPr>
          <p:spPr>
            <a:xfrm>
              <a:off x="0" y="0"/>
              <a:ext cx="403172" cy="1443409"/>
            </a:xfrm>
            <a:custGeom>
              <a:avLst/>
              <a:gdLst/>
              <a:ahLst/>
              <a:cxnLst/>
              <a:rect l="l" t="t" r="r" b="b"/>
              <a:pathLst>
                <a:path w="403172" h="1443409">
                  <a:moveTo>
                    <a:pt x="0" y="0"/>
                  </a:moveTo>
                  <a:lnTo>
                    <a:pt x="403172" y="0"/>
                  </a:lnTo>
                  <a:lnTo>
                    <a:pt x="403172" y="1443409"/>
                  </a:lnTo>
                  <a:lnTo>
                    <a:pt x="0" y="1443409"/>
                  </a:lnTo>
                  <a:close/>
                </a:path>
              </a:pathLst>
            </a:custGeom>
            <a:solidFill>
              <a:srgbClr val="322F50"/>
            </a:solidFill>
          </p:spPr>
        </p:sp>
        <p:sp>
          <p:nvSpPr>
            <p:cNvPr id="10" name="TextBox 10"/>
            <p:cNvSpPr txBox="1"/>
            <p:nvPr/>
          </p:nvSpPr>
          <p:spPr>
            <a:xfrm>
              <a:off x="0" y="-47625"/>
              <a:ext cx="403172" cy="1491034"/>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9773" y="0"/>
            <a:ext cx="9580418" cy="11398827"/>
            <a:chOff x="0" y="0"/>
            <a:chExt cx="2523238" cy="3002160"/>
          </a:xfrm>
        </p:grpSpPr>
        <p:sp>
          <p:nvSpPr>
            <p:cNvPr id="3" name="Freeform 3"/>
            <p:cNvSpPr/>
            <p:nvPr/>
          </p:nvSpPr>
          <p:spPr>
            <a:xfrm>
              <a:off x="0" y="0"/>
              <a:ext cx="2523238" cy="3002160"/>
            </a:xfrm>
            <a:custGeom>
              <a:avLst/>
              <a:gdLst/>
              <a:ahLst/>
              <a:cxnLst/>
              <a:rect l="l" t="t" r="r" b="b"/>
              <a:pathLst>
                <a:path w="2523238" h="3002160">
                  <a:moveTo>
                    <a:pt x="0" y="0"/>
                  </a:moveTo>
                  <a:lnTo>
                    <a:pt x="2523238" y="0"/>
                  </a:lnTo>
                  <a:lnTo>
                    <a:pt x="2523238" y="3002160"/>
                  </a:lnTo>
                  <a:lnTo>
                    <a:pt x="0" y="3002160"/>
                  </a:lnTo>
                  <a:close/>
                </a:path>
              </a:pathLst>
            </a:custGeom>
            <a:solidFill>
              <a:srgbClr val="322F50"/>
            </a:solidFill>
          </p:spPr>
        </p:sp>
        <p:sp>
          <p:nvSpPr>
            <p:cNvPr id="4" name="TextBox 4"/>
            <p:cNvSpPr txBox="1"/>
            <p:nvPr/>
          </p:nvSpPr>
          <p:spPr>
            <a:xfrm>
              <a:off x="0" y="-47625"/>
              <a:ext cx="2523238" cy="304978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22268" y="2613314"/>
            <a:ext cx="2072986" cy="20729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4012901" y="789709"/>
            <a:ext cx="12801691" cy="1623687"/>
          </a:xfrm>
          <a:prstGeom prst="rect">
            <a:avLst/>
          </a:prstGeom>
        </p:spPr>
        <p:txBody>
          <a:bodyPr lIns="0" tIns="0" rIns="0" bIns="0" rtlCol="0" anchor="t">
            <a:spAutoFit/>
          </a:bodyPr>
          <a:lstStyle/>
          <a:p>
            <a:pPr>
              <a:lnSpc>
                <a:spcPts val="12174"/>
              </a:lnSpc>
            </a:pPr>
            <a:r>
              <a:rPr lang="en-US" sz="12174" dirty="0">
                <a:solidFill>
                  <a:srgbClr val="FFFFFF"/>
                </a:solidFill>
                <a:latin typeface="Montserrat Bold"/>
              </a:rPr>
              <a:t>    NỘI  </a:t>
            </a:r>
            <a:r>
              <a:rPr lang="en-US" sz="12174" dirty="0">
                <a:solidFill>
                  <a:srgbClr val="322F50"/>
                </a:solidFill>
                <a:latin typeface="Montserrat Bold"/>
              </a:rPr>
              <a:t>DUNG</a:t>
            </a:r>
            <a:r>
              <a:rPr lang="en-US" sz="12174" dirty="0">
                <a:solidFill>
                  <a:srgbClr val="FFFFFF"/>
                </a:solidFill>
                <a:latin typeface="Montserrat Bold"/>
              </a:rPr>
              <a:t>G</a:t>
            </a:r>
          </a:p>
        </p:txBody>
      </p:sp>
      <p:sp>
        <p:nvSpPr>
          <p:cNvPr id="9" name="TextBox 9"/>
          <p:cNvSpPr txBox="1"/>
          <p:nvPr/>
        </p:nvSpPr>
        <p:spPr>
          <a:xfrm>
            <a:off x="2315797" y="3365536"/>
            <a:ext cx="2214639" cy="660724"/>
          </a:xfrm>
          <a:prstGeom prst="rect">
            <a:avLst/>
          </a:prstGeom>
        </p:spPr>
        <p:txBody>
          <a:bodyPr lIns="0" tIns="0" rIns="0" bIns="0" rtlCol="0" anchor="t">
            <a:spAutoFit/>
          </a:bodyPr>
          <a:lstStyle/>
          <a:p>
            <a:pPr>
              <a:lnSpc>
                <a:spcPts val="5012"/>
              </a:lnSpc>
            </a:pPr>
            <a:r>
              <a:rPr lang="en-US" sz="5012">
                <a:solidFill>
                  <a:srgbClr val="322F50"/>
                </a:solidFill>
                <a:latin typeface="Montserrat Bold"/>
              </a:rPr>
              <a:t>1</a:t>
            </a:r>
          </a:p>
        </p:txBody>
      </p:sp>
      <p:sp>
        <p:nvSpPr>
          <p:cNvPr id="10" name="TextBox 10"/>
          <p:cNvSpPr txBox="1"/>
          <p:nvPr/>
        </p:nvSpPr>
        <p:spPr>
          <a:xfrm>
            <a:off x="3940997" y="3127411"/>
            <a:ext cx="4906787" cy="749300"/>
          </a:xfrm>
          <a:prstGeom prst="rect">
            <a:avLst/>
          </a:prstGeom>
        </p:spPr>
        <p:txBody>
          <a:bodyPr lIns="0" tIns="0" rIns="0" bIns="0" rtlCol="0" anchor="t">
            <a:spAutoFit/>
          </a:bodyPr>
          <a:lstStyle/>
          <a:p>
            <a:pPr>
              <a:lnSpc>
                <a:spcPts val="6399"/>
              </a:lnSpc>
            </a:pPr>
            <a:r>
              <a:rPr lang="en-US" sz="3999" dirty="0">
                <a:solidFill>
                  <a:srgbClr val="FFFFFF"/>
                </a:solidFill>
                <a:latin typeface="Montserrat"/>
              </a:rPr>
              <a:t>FCFS </a:t>
            </a:r>
            <a:r>
              <a:rPr lang="en-US" sz="3999" dirty="0" err="1">
                <a:solidFill>
                  <a:srgbClr val="FFFFFF"/>
                </a:solidFill>
                <a:latin typeface="Montserrat"/>
              </a:rPr>
              <a:t>là</a:t>
            </a:r>
            <a:r>
              <a:rPr lang="en-US" sz="3999" dirty="0">
                <a:solidFill>
                  <a:srgbClr val="FFFFFF"/>
                </a:solidFill>
                <a:latin typeface="Montserrat"/>
              </a:rPr>
              <a:t> </a:t>
            </a:r>
            <a:r>
              <a:rPr lang="en-US" sz="3999" dirty="0" err="1">
                <a:solidFill>
                  <a:srgbClr val="FFFFFF"/>
                </a:solidFill>
                <a:latin typeface="Montserrat"/>
              </a:rPr>
              <a:t>gì</a:t>
            </a:r>
            <a:r>
              <a:rPr lang="en-US" sz="3999" dirty="0">
                <a:solidFill>
                  <a:srgbClr val="FFFFFF"/>
                </a:solidFill>
                <a:latin typeface="Montserrat"/>
              </a:rPr>
              <a:t>?</a:t>
            </a:r>
          </a:p>
        </p:txBody>
      </p:sp>
      <p:grpSp>
        <p:nvGrpSpPr>
          <p:cNvPr id="11" name="Group 11"/>
          <p:cNvGrpSpPr/>
          <p:nvPr/>
        </p:nvGrpSpPr>
        <p:grpSpPr>
          <a:xfrm>
            <a:off x="1522268" y="5133975"/>
            <a:ext cx="2072986" cy="207298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315797" y="5886198"/>
            <a:ext cx="2214639" cy="663791"/>
          </a:xfrm>
          <a:prstGeom prst="rect">
            <a:avLst/>
          </a:prstGeom>
        </p:spPr>
        <p:txBody>
          <a:bodyPr lIns="0" tIns="0" rIns="0" bIns="0" rtlCol="0" anchor="t">
            <a:spAutoFit/>
          </a:bodyPr>
          <a:lstStyle/>
          <a:p>
            <a:pPr>
              <a:lnSpc>
                <a:spcPts val="5012"/>
              </a:lnSpc>
            </a:pPr>
            <a:r>
              <a:rPr lang="en-US" sz="5012">
                <a:solidFill>
                  <a:srgbClr val="322F50"/>
                </a:solidFill>
                <a:latin typeface="Montserrat Bold"/>
              </a:rPr>
              <a:t>2</a:t>
            </a:r>
          </a:p>
        </p:txBody>
      </p:sp>
      <p:sp>
        <p:nvSpPr>
          <p:cNvPr id="15" name="TextBox 15"/>
          <p:cNvSpPr txBox="1"/>
          <p:nvPr/>
        </p:nvSpPr>
        <p:spPr>
          <a:xfrm>
            <a:off x="3940997" y="5278442"/>
            <a:ext cx="4906787" cy="2368550"/>
          </a:xfrm>
          <a:prstGeom prst="rect">
            <a:avLst/>
          </a:prstGeom>
        </p:spPr>
        <p:txBody>
          <a:bodyPr lIns="0" tIns="0" rIns="0" bIns="0" rtlCol="0" anchor="t">
            <a:spAutoFit/>
          </a:bodyPr>
          <a:lstStyle/>
          <a:p>
            <a:pPr>
              <a:lnSpc>
                <a:spcPts val="6399"/>
              </a:lnSpc>
            </a:pPr>
            <a:r>
              <a:rPr lang="en-US" sz="3999" dirty="0">
                <a:solidFill>
                  <a:srgbClr val="FFFFFF"/>
                </a:solidFill>
                <a:latin typeface="Montserrat"/>
              </a:rPr>
              <a:t>MÔ TẢ THUẬT  TOÁN </a:t>
            </a:r>
          </a:p>
          <a:p>
            <a:pPr>
              <a:lnSpc>
                <a:spcPts val="6399"/>
              </a:lnSpc>
            </a:pPr>
            <a:endParaRPr lang="en-US" sz="3999" dirty="0">
              <a:solidFill>
                <a:srgbClr val="FFFFFF"/>
              </a:solidFill>
              <a:latin typeface="Montserrat"/>
            </a:endParaRPr>
          </a:p>
        </p:txBody>
      </p:sp>
      <p:grpSp>
        <p:nvGrpSpPr>
          <p:cNvPr id="16" name="Group 16"/>
          <p:cNvGrpSpPr/>
          <p:nvPr/>
        </p:nvGrpSpPr>
        <p:grpSpPr>
          <a:xfrm>
            <a:off x="1522268" y="7654636"/>
            <a:ext cx="2072986" cy="207298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2315797" y="8483311"/>
            <a:ext cx="2214639" cy="663791"/>
          </a:xfrm>
          <a:prstGeom prst="rect">
            <a:avLst/>
          </a:prstGeom>
        </p:spPr>
        <p:txBody>
          <a:bodyPr lIns="0" tIns="0" rIns="0" bIns="0" rtlCol="0" anchor="t">
            <a:spAutoFit/>
          </a:bodyPr>
          <a:lstStyle/>
          <a:p>
            <a:pPr>
              <a:lnSpc>
                <a:spcPts val="5012"/>
              </a:lnSpc>
            </a:pPr>
            <a:r>
              <a:rPr lang="en-US" sz="5012">
                <a:solidFill>
                  <a:srgbClr val="322F50"/>
                </a:solidFill>
                <a:latin typeface="Montserrat Bold"/>
              </a:rPr>
              <a:t>3</a:t>
            </a:r>
          </a:p>
        </p:txBody>
      </p:sp>
      <p:sp>
        <p:nvSpPr>
          <p:cNvPr id="20" name="TextBox 20"/>
          <p:cNvSpPr txBox="1"/>
          <p:nvPr/>
        </p:nvSpPr>
        <p:spPr>
          <a:xfrm>
            <a:off x="3940997" y="7799104"/>
            <a:ext cx="4906787" cy="2368550"/>
          </a:xfrm>
          <a:prstGeom prst="rect">
            <a:avLst/>
          </a:prstGeom>
        </p:spPr>
        <p:txBody>
          <a:bodyPr lIns="0" tIns="0" rIns="0" bIns="0" rtlCol="0" anchor="t">
            <a:spAutoFit/>
          </a:bodyPr>
          <a:lstStyle/>
          <a:p>
            <a:pPr>
              <a:lnSpc>
                <a:spcPts val="6399"/>
              </a:lnSpc>
            </a:pPr>
            <a:r>
              <a:rPr lang="en-US" sz="3999" dirty="0">
                <a:solidFill>
                  <a:srgbClr val="FFFFFF"/>
                </a:solidFill>
                <a:latin typeface="Montserrat"/>
              </a:rPr>
              <a:t>CÁCH THỨC HOẠT ĐỘNG</a:t>
            </a:r>
          </a:p>
          <a:p>
            <a:pPr>
              <a:lnSpc>
                <a:spcPts val="6399"/>
              </a:lnSpc>
            </a:pPr>
            <a:endParaRPr lang="en-US" sz="3999" dirty="0">
              <a:solidFill>
                <a:srgbClr val="FFFFFF"/>
              </a:solidFill>
              <a:latin typeface="Montserrat"/>
            </a:endParaRPr>
          </a:p>
        </p:txBody>
      </p:sp>
      <p:grpSp>
        <p:nvGrpSpPr>
          <p:cNvPr id="21" name="Group 21"/>
          <p:cNvGrpSpPr/>
          <p:nvPr/>
        </p:nvGrpSpPr>
        <p:grpSpPr>
          <a:xfrm>
            <a:off x="9933785" y="2613314"/>
            <a:ext cx="2072986" cy="207298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2F50"/>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0764925" y="3365536"/>
            <a:ext cx="2214639" cy="663791"/>
          </a:xfrm>
          <a:prstGeom prst="rect">
            <a:avLst/>
          </a:prstGeom>
        </p:spPr>
        <p:txBody>
          <a:bodyPr lIns="0" tIns="0" rIns="0" bIns="0" rtlCol="0" anchor="t">
            <a:spAutoFit/>
          </a:bodyPr>
          <a:lstStyle/>
          <a:p>
            <a:pPr>
              <a:lnSpc>
                <a:spcPts val="5012"/>
              </a:lnSpc>
            </a:pPr>
            <a:r>
              <a:rPr lang="en-US" sz="5012">
                <a:solidFill>
                  <a:srgbClr val="FFFFFF"/>
                </a:solidFill>
                <a:latin typeface="Montserrat Bold"/>
              </a:rPr>
              <a:t>4</a:t>
            </a:r>
          </a:p>
        </p:txBody>
      </p:sp>
      <p:sp>
        <p:nvSpPr>
          <p:cNvPr id="25" name="TextBox 25"/>
          <p:cNvSpPr txBox="1"/>
          <p:nvPr/>
        </p:nvSpPr>
        <p:spPr>
          <a:xfrm>
            <a:off x="12352513" y="2757781"/>
            <a:ext cx="4906787" cy="1558925"/>
          </a:xfrm>
          <a:prstGeom prst="rect">
            <a:avLst/>
          </a:prstGeom>
        </p:spPr>
        <p:txBody>
          <a:bodyPr lIns="0" tIns="0" rIns="0" bIns="0" rtlCol="0" anchor="t">
            <a:spAutoFit/>
          </a:bodyPr>
          <a:lstStyle/>
          <a:p>
            <a:pPr>
              <a:lnSpc>
                <a:spcPts val="6399"/>
              </a:lnSpc>
            </a:pPr>
            <a:r>
              <a:rPr lang="en-US" sz="3999" dirty="0">
                <a:solidFill>
                  <a:srgbClr val="322F50"/>
                </a:solidFill>
                <a:latin typeface="Montserrat"/>
              </a:rPr>
              <a:t>ĐÁNH GIÁ THUẬT  TOÁN</a:t>
            </a:r>
          </a:p>
        </p:txBody>
      </p:sp>
      <p:grpSp>
        <p:nvGrpSpPr>
          <p:cNvPr id="26" name="Group 26"/>
          <p:cNvGrpSpPr/>
          <p:nvPr/>
        </p:nvGrpSpPr>
        <p:grpSpPr>
          <a:xfrm>
            <a:off x="9933785" y="5172075"/>
            <a:ext cx="2072986" cy="207298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2F50"/>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10764925" y="6029869"/>
            <a:ext cx="2214639" cy="663791"/>
          </a:xfrm>
          <a:prstGeom prst="rect">
            <a:avLst/>
          </a:prstGeom>
        </p:spPr>
        <p:txBody>
          <a:bodyPr lIns="0" tIns="0" rIns="0" bIns="0" rtlCol="0" anchor="t">
            <a:spAutoFit/>
          </a:bodyPr>
          <a:lstStyle/>
          <a:p>
            <a:pPr>
              <a:lnSpc>
                <a:spcPts val="5012"/>
              </a:lnSpc>
            </a:pPr>
            <a:r>
              <a:rPr lang="en-US" sz="5012">
                <a:solidFill>
                  <a:srgbClr val="FFFFFF"/>
                </a:solidFill>
                <a:latin typeface="Montserrat Bold"/>
              </a:rPr>
              <a:t>5</a:t>
            </a:r>
          </a:p>
        </p:txBody>
      </p:sp>
      <p:sp>
        <p:nvSpPr>
          <p:cNvPr id="30" name="TextBox 30"/>
          <p:cNvSpPr txBox="1"/>
          <p:nvPr/>
        </p:nvSpPr>
        <p:spPr>
          <a:xfrm>
            <a:off x="12352513" y="5316542"/>
            <a:ext cx="4906787" cy="2368550"/>
          </a:xfrm>
          <a:prstGeom prst="rect">
            <a:avLst/>
          </a:prstGeom>
        </p:spPr>
        <p:txBody>
          <a:bodyPr lIns="0" tIns="0" rIns="0" bIns="0" rtlCol="0" anchor="t">
            <a:spAutoFit/>
          </a:bodyPr>
          <a:lstStyle/>
          <a:p>
            <a:pPr>
              <a:lnSpc>
                <a:spcPts val="6399"/>
              </a:lnSpc>
            </a:pPr>
            <a:r>
              <a:rPr lang="en-US" sz="3999" dirty="0">
                <a:solidFill>
                  <a:srgbClr val="322F50"/>
                </a:solidFill>
                <a:latin typeface="Montserrat"/>
              </a:rPr>
              <a:t>HIỆU ỨNG HỘ TỐNG</a:t>
            </a:r>
          </a:p>
          <a:p>
            <a:pPr>
              <a:lnSpc>
                <a:spcPts val="6399"/>
              </a:lnSpc>
            </a:pPr>
            <a:endParaRPr lang="en-US" sz="3999" dirty="0">
              <a:solidFill>
                <a:srgbClr val="322F50"/>
              </a:solidFill>
              <a:latin typeface="Montserrat"/>
            </a:endParaRPr>
          </a:p>
        </p:txBody>
      </p:sp>
      <p:grpSp>
        <p:nvGrpSpPr>
          <p:cNvPr id="31" name="Group 31"/>
          <p:cNvGrpSpPr/>
          <p:nvPr/>
        </p:nvGrpSpPr>
        <p:grpSpPr>
          <a:xfrm>
            <a:off x="9933785" y="7654636"/>
            <a:ext cx="2072986" cy="207298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2F50"/>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10764925" y="8483311"/>
            <a:ext cx="2214639" cy="663791"/>
          </a:xfrm>
          <a:prstGeom prst="rect">
            <a:avLst/>
          </a:prstGeom>
        </p:spPr>
        <p:txBody>
          <a:bodyPr lIns="0" tIns="0" rIns="0" bIns="0" rtlCol="0" anchor="t">
            <a:spAutoFit/>
          </a:bodyPr>
          <a:lstStyle/>
          <a:p>
            <a:pPr>
              <a:lnSpc>
                <a:spcPts val="5012"/>
              </a:lnSpc>
            </a:pPr>
            <a:r>
              <a:rPr lang="en-US" sz="5012">
                <a:solidFill>
                  <a:srgbClr val="FFFFFF"/>
                </a:solidFill>
                <a:latin typeface="Montserrat Bold"/>
              </a:rPr>
              <a:t>6</a:t>
            </a:r>
          </a:p>
        </p:txBody>
      </p:sp>
      <p:sp>
        <p:nvSpPr>
          <p:cNvPr id="35" name="TextBox 35"/>
          <p:cNvSpPr txBox="1"/>
          <p:nvPr/>
        </p:nvSpPr>
        <p:spPr>
          <a:xfrm>
            <a:off x="12352513" y="7799104"/>
            <a:ext cx="4906787" cy="2368550"/>
          </a:xfrm>
          <a:prstGeom prst="rect">
            <a:avLst/>
          </a:prstGeom>
        </p:spPr>
        <p:txBody>
          <a:bodyPr lIns="0" tIns="0" rIns="0" bIns="0" rtlCol="0" anchor="t">
            <a:spAutoFit/>
          </a:bodyPr>
          <a:lstStyle/>
          <a:p>
            <a:pPr>
              <a:lnSpc>
                <a:spcPts val="6399"/>
              </a:lnSpc>
            </a:pPr>
            <a:r>
              <a:rPr lang="en-US" sz="3999" dirty="0">
                <a:solidFill>
                  <a:srgbClr val="322F50"/>
                </a:solidFill>
                <a:latin typeface="Montserrat"/>
              </a:rPr>
              <a:t>ỨNG DỤNG &amp; </a:t>
            </a:r>
          </a:p>
          <a:p>
            <a:pPr>
              <a:lnSpc>
                <a:spcPts val="6399"/>
              </a:lnSpc>
            </a:pPr>
            <a:r>
              <a:rPr lang="en-US" sz="3999" dirty="0">
                <a:solidFill>
                  <a:srgbClr val="322F50"/>
                </a:solidFill>
                <a:latin typeface="Montserrat"/>
              </a:rPr>
              <a:t>KẾT LUẬN</a:t>
            </a:r>
          </a:p>
          <a:p>
            <a:pPr>
              <a:lnSpc>
                <a:spcPts val="6399"/>
              </a:lnSpc>
            </a:pPr>
            <a:endParaRPr lang="en-US" sz="3999" dirty="0">
              <a:solidFill>
                <a:srgbClr val="322F50"/>
              </a:solidFill>
              <a:latin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ppt_x"/>
                                          </p:val>
                                        </p:tav>
                                        <p:tav tm="100000">
                                          <p:val>
                                            <p:strVal val="#ppt_x"/>
                                          </p:val>
                                        </p:tav>
                                      </p:tavLst>
                                    </p:anim>
                                    <p:anim calcmode="lin" valueType="num">
                                      <p:cBhvr additive="base">
                                        <p:cTn id="23" dur="500" fill="hold"/>
                                        <p:tgtEl>
                                          <p:spTgt spid="2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35">
                                            <p:txEl>
                                              <p:pRg st="0" end="0"/>
                                            </p:txEl>
                                          </p:spTgt>
                                        </p:tgtEl>
                                        <p:attrNameLst>
                                          <p:attrName>style.visibility</p:attrName>
                                        </p:attrNameLst>
                                      </p:cBhvr>
                                      <p:to>
                                        <p:strVal val="visible"/>
                                      </p:to>
                                    </p:set>
                                    <p:anim calcmode="lin" valueType="num">
                                      <p:cBhvr additive="base">
                                        <p:cTn id="3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35">
                                            <p:txEl>
                                              <p:pRg st="1" end="1"/>
                                            </p:txEl>
                                          </p:spTgt>
                                        </p:tgtEl>
                                        <p:attrNameLst>
                                          <p:attrName>style.visibility</p:attrName>
                                        </p:attrNameLst>
                                      </p:cBhvr>
                                      <p:to>
                                        <p:strVal val="visible"/>
                                      </p:to>
                                    </p:set>
                                    <p:anim calcmode="lin" valueType="num">
                                      <p:cBhvr additive="base">
                                        <p:cTn id="37" dur="500" fill="hold"/>
                                        <p:tgtEl>
                                          <p:spTgt spid="35">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20" grpId="0"/>
      <p:bldP spid="25"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27727" y="-1111827"/>
            <a:ext cx="6463145" cy="11398827"/>
            <a:chOff x="0" y="0"/>
            <a:chExt cx="1702228" cy="3002160"/>
          </a:xfrm>
        </p:grpSpPr>
        <p:sp>
          <p:nvSpPr>
            <p:cNvPr id="3" name="Freeform 3"/>
            <p:cNvSpPr/>
            <p:nvPr/>
          </p:nvSpPr>
          <p:spPr>
            <a:xfrm>
              <a:off x="0" y="0"/>
              <a:ext cx="1702228" cy="3002160"/>
            </a:xfrm>
            <a:custGeom>
              <a:avLst/>
              <a:gdLst/>
              <a:ahLst/>
              <a:cxnLst/>
              <a:rect l="l" t="t" r="r" b="b"/>
              <a:pathLst>
                <a:path w="1702228" h="3002160">
                  <a:moveTo>
                    <a:pt x="0" y="0"/>
                  </a:moveTo>
                  <a:lnTo>
                    <a:pt x="1702228" y="0"/>
                  </a:lnTo>
                  <a:lnTo>
                    <a:pt x="1702228" y="3002160"/>
                  </a:lnTo>
                  <a:lnTo>
                    <a:pt x="0" y="3002160"/>
                  </a:lnTo>
                  <a:close/>
                </a:path>
              </a:pathLst>
            </a:custGeom>
            <a:solidFill>
              <a:srgbClr val="322F50"/>
            </a:solidFill>
          </p:spPr>
        </p:sp>
        <p:sp>
          <p:nvSpPr>
            <p:cNvPr id="4" name="TextBox 4"/>
            <p:cNvSpPr txBox="1"/>
            <p:nvPr/>
          </p:nvSpPr>
          <p:spPr>
            <a:xfrm>
              <a:off x="0" y="-47625"/>
              <a:ext cx="1702228" cy="3049785"/>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2"/>
          <a:stretch>
            <a:fillRect/>
          </a:stretch>
        </p:blipFill>
        <p:spPr>
          <a:xfrm>
            <a:off x="10845511" y="389659"/>
            <a:ext cx="9507682" cy="9507682"/>
          </a:xfrm>
          <a:prstGeom prst="rect">
            <a:avLst/>
          </a:prstGeom>
        </p:spPr>
      </p:pic>
      <p:grpSp>
        <p:nvGrpSpPr>
          <p:cNvPr id="6" name="Group 6"/>
          <p:cNvGrpSpPr/>
          <p:nvPr/>
        </p:nvGrpSpPr>
        <p:grpSpPr>
          <a:xfrm>
            <a:off x="-1111827" y="1028700"/>
            <a:ext cx="11710555" cy="2332759"/>
            <a:chOff x="0" y="0"/>
            <a:chExt cx="3084261" cy="614389"/>
          </a:xfrm>
        </p:grpSpPr>
        <p:sp>
          <p:nvSpPr>
            <p:cNvPr id="7" name="Freeform 7"/>
            <p:cNvSpPr/>
            <p:nvPr/>
          </p:nvSpPr>
          <p:spPr>
            <a:xfrm>
              <a:off x="0" y="0"/>
              <a:ext cx="3084261" cy="614389"/>
            </a:xfrm>
            <a:custGeom>
              <a:avLst/>
              <a:gdLst/>
              <a:ahLst/>
              <a:cxnLst/>
              <a:rect l="l" t="t" r="r" b="b"/>
              <a:pathLst>
                <a:path w="3084261" h="614389">
                  <a:moveTo>
                    <a:pt x="0" y="0"/>
                  </a:moveTo>
                  <a:lnTo>
                    <a:pt x="3084261" y="0"/>
                  </a:lnTo>
                  <a:lnTo>
                    <a:pt x="3084261" y="614389"/>
                  </a:lnTo>
                  <a:lnTo>
                    <a:pt x="0" y="614389"/>
                  </a:lnTo>
                  <a:close/>
                </a:path>
              </a:pathLst>
            </a:custGeom>
            <a:solidFill>
              <a:srgbClr val="322F50"/>
            </a:solidFill>
          </p:spPr>
        </p:sp>
        <p:sp>
          <p:nvSpPr>
            <p:cNvPr id="8" name="TextBox 8"/>
            <p:cNvSpPr txBox="1"/>
            <p:nvPr/>
          </p:nvSpPr>
          <p:spPr>
            <a:xfrm>
              <a:off x="0" y="-47625"/>
              <a:ext cx="3084261" cy="662014"/>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3041609" y="2520315"/>
            <a:ext cx="5246391" cy="5246370"/>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15079" r="-15079"/>
              </a:stretch>
            </a:blipFill>
          </p:spPr>
        </p:sp>
      </p:grpSp>
      <p:sp>
        <p:nvSpPr>
          <p:cNvPr id="11" name="TextBox 11"/>
          <p:cNvSpPr txBox="1"/>
          <p:nvPr/>
        </p:nvSpPr>
        <p:spPr>
          <a:xfrm>
            <a:off x="972158" y="1682020"/>
            <a:ext cx="9215417" cy="1401928"/>
          </a:xfrm>
          <a:prstGeom prst="rect">
            <a:avLst/>
          </a:prstGeom>
        </p:spPr>
        <p:txBody>
          <a:bodyPr lIns="0" tIns="0" rIns="0" bIns="0" rtlCol="0" anchor="t">
            <a:spAutoFit/>
          </a:bodyPr>
          <a:lstStyle/>
          <a:p>
            <a:pPr>
              <a:lnSpc>
                <a:spcPts val="10569"/>
              </a:lnSpc>
            </a:pPr>
            <a:r>
              <a:rPr lang="en-US" sz="10569">
                <a:solidFill>
                  <a:srgbClr val="FFFFFF"/>
                </a:solidFill>
                <a:latin typeface="Montserrat Bold"/>
              </a:rPr>
              <a:t>FCFS LÀ GÌ?</a:t>
            </a:r>
          </a:p>
        </p:txBody>
      </p:sp>
      <p:sp>
        <p:nvSpPr>
          <p:cNvPr id="12" name="TextBox 12"/>
          <p:cNvSpPr txBox="1"/>
          <p:nvPr/>
        </p:nvSpPr>
        <p:spPr>
          <a:xfrm>
            <a:off x="582370" y="5450263"/>
            <a:ext cx="9215417" cy="3181350"/>
          </a:xfrm>
          <a:prstGeom prst="rect">
            <a:avLst/>
          </a:prstGeom>
        </p:spPr>
        <p:txBody>
          <a:bodyPr lIns="0" tIns="0" rIns="0" bIns="0" rtlCol="0" anchor="t">
            <a:spAutoFit/>
          </a:bodyPr>
          <a:lstStyle/>
          <a:p>
            <a:pPr algn="ctr">
              <a:lnSpc>
                <a:spcPts val="4200"/>
              </a:lnSpc>
            </a:pPr>
            <a:r>
              <a:rPr lang="en-US" sz="3000" dirty="0">
                <a:solidFill>
                  <a:srgbClr val="322F50"/>
                </a:solidFill>
                <a:latin typeface="Montserrat"/>
              </a:rPr>
              <a:t>FCFS (First-Come-First-Served) </a:t>
            </a:r>
            <a:r>
              <a:rPr lang="en-US" sz="3000" dirty="0" err="1">
                <a:solidFill>
                  <a:srgbClr val="322F50"/>
                </a:solidFill>
                <a:latin typeface="Montserrat"/>
              </a:rPr>
              <a:t>là</a:t>
            </a:r>
            <a:r>
              <a:rPr lang="en-US" sz="3000" dirty="0">
                <a:solidFill>
                  <a:srgbClr val="322F50"/>
                </a:solidFill>
                <a:latin typeface="Montserrat"/>
              </a:rPr>
              <a:t> </a:t>
            </a:r>
            <a:r>
              <a:rPr lang="en-US" sz="3000" dirty="0" err="1">
                <a:solidFill>
                  <a:srgbClr val="322F50"/>
                </a:solidFill>
                <a:latin typeface="Montserrat"/>
              </a:rPr>
              <a:t>thuật</a:t>
            </a:r>
            <a:r>
              <a:rPr lang="en-US" sz="3000" dirty="0">
                <a:solidFill>
                  <a:srgbClr val="322F50"/>
                </a:solidFill>
                <a:latin typeface="Montserrat"/>
              </a:rPr>
              <a:t> </a:t>
            </a:r>
            <a:r>
              <a:rPr lang="en-US" sz="3000" dirty="0" err="1">
                <a:solidFill>
                  <a:srgbClr val="322F50"/>
                </a:solidFill>
                <a:latin typeface="Montserrat"/>
              </a:rPr>
              <a:t>toán</a:t>
            </a:r>
            <a:r>
              <a:rPr lang="en-US" sz="3000" dirty="0">
                <a:solidFill>
                  <a:srgbClr val="322F50"/>
                </a:solidFill>
                <a:latin typeface="Montserrat"/>
              </a:rPr>
              <a:t> </a:t>
            </a:r>
            <a:r>
              <a:rPr lang="en-US" sz="3000" dirty="0" err="1">
                <a:solidFill>
                  <a:srgbClr val="322F50"/>
                </a:solidFill>
                <a:latin typeface="Montserrat"/>
              </a:rPr>
              <a:t>lên</a:t>
            </a:r>
            <a:r>
              <a:rPr lang="en-US" sz="3000" dirty="0">
                <a:solidFill>
                  <a:srgbClr val="322F50"/>
                </a:solidFill>
                <a:latin typeface="Montserrat"/>
              </a:rPr>
              <a:t> </a:t>
            </a:r>
            <a:r>
              <a:rPr lang="en-US" sz="3000" dirty="0" err="1">
                <a:solidFill>
                  <a:srgbClr val="322F50"/>
                </a:solidFill>
                <a:latin typeface="Montserrat"/>
              </a:rPr>
              <a:t>lịch</a:t>
            </a:r>
            <a:r>
              <a:rPr lang="en-US" sz="3000" dirty="0">
                <a:solidFill>
                  <a:srgbClr val="322F50"/>
                </a:solidFill>
                <a:latin typeface="Montserrat"/>
              </a:rPr>
              <a:t> CPU </a:t>
            </a:r>
            <a:r>
              <a:rPr lang="en-US" sz="3000" dirty="0" err="1">
                <a:solidFill>
                  <a:srgbClr val="322F50"/>
                </a:solidFill>
                <a:latin typeface="Montserrat"/>
              </a:rPr>
              <a:t>đơn</a:t>
            </a:r>
            <a:r>
              <a:rPr lang="en-US" sz="3000" dirty="0">
                <a:solidFill>
                  <a:srgbClr val="322F50"/>
                </a:solidFill>
                <a:latin typeface="Montserrat"/>
              </a:rPr>
              <a:t> </a:t>
            </a:r>
            <a:r>
              <a:rPr lang="en-US" sz="3000" dirty="0" err="1">
                <a:solidFill>
                  <a:srgbClr val="322F50"/>
                </a:solidFill>
                <a:latin typeface="Montserrat"/>
              </a:rPr>
              <a:t>giản</a:t>
            </a:r>
            <a:r>
              <a:rPr lang="en-US" sz="3000" dirty="0">
                <a:solidFill>
                  <a:srgbClr val="322F50"/>
                </a:solidFill>
                <a:latin typeface="Montserrat"/>
              </a:rPr>
              <a:t> </a:t>
            </a:r>
            <a:r>
              <a:rPr lang="en-US" sz="3000" dirty="0" err="1">
                <a:solidFill>
                  <a:srgbClr val="322F50"/>
                </a:solidFill>
                <a:latin typeface="Montserrat"/>
              </a:rPr>
              <a:t>nhất</a:t>
            </a:r>
            <a:r>
              <a:rPr lang="en-US" sz="3000" dirty="0">
                <a:solidFill>
                  <a:srgbClr val="322F50"/>
                </a:solidFill>
                <a:latin typeface="Montserrat"/>
              </a:rPr>
              <a:t>, </a:t>
            </a:r>
            <a:r>
              <a:rPr lang="en-US" sz="3000" dirty="0" err="1">
                <a:solidFill>
                  <a:srgbClr val="322F50"/>
                </a:solidFill>
                <a:latin typeface="Montserrat"/>
              </a:rPr>
              <a:t>hoạt</a:t>
            </a:r>
            <a:r>
              <a:rPr lang="en-US" sz="3000" dirty="0">
                <a:solidFill>
                  <a:srgbClr val="322F50"/>
                </a:solidFill>
                <a:latin typeface="Montserrat"/>
              </a:rPr>
              <a:t> </a:t>
            </a:r>
            <a:r>
              <a:rPr lang="en-US" sz="3000" dirty="0" err="1">
                <a:solidFill>
                  <a:srgbClr val="322F50"/>
                </a:solidFill>
                <a:latin typeface="Montserrat"/>
              </a:rPr>
              <a:t>động</a:t>
            </a:r>
            <a:r>
              <a:rPr lang="en-US" sz="3000" dirty="0">
                <a:solidFill>
                  <a:srgbClr val="322F50"/>
                </a:solidFill>
                <a:latin typeface="Montserrat"/>
              </a:rPr>
              <a:t> </a:t>
            </a:r>
            <a:r>
              <a:rPr lang="en-US" sz="3000" dirty="0" err="1">
                <a:solidFill>
                  <a:srgbClr val="322F50"/>
                </a:solidFill>
                <a:latin typeface="Montserrat"/>
              </a:rPr>
              <a:t>theo</a:t>
            </a:r>
            <a:r>
              <a:rPr lang="en-US" sz="3000" dirty="0">
                <a:solidFill>
                  <a:srgbClr val="322F50"/>
                </a:solidFill>
                <a:latin typeface="Montserrat"/>
              </a:rPr>
              <a:t> </a:t>
            </a:r>
            <a:r>
              <a:rPr lang="en-US" sz="3000" dirty="0" err="1">
                <a:solidFill>
                  <a:srgbClr val="322F50"/>
                </a:solidFill>
                <a:latin typeface="Montserrat"/>
              </a:rPr>
              <a:t>cơ</a:t>
            </a:r>
            <a:r>
              <a:rPr lang="en-US" sz="3000" dirty="0">
                <a:solidFill>
                  <a:srgbClr val="322F50"/>
                </a:solidFill>
                <a:latin typeface="Montserrat"/>
              </a:rPr>
              <a:t> </a:t>
            </a:r>
            <a:r>
              <a:rPr lang="en-US" sz="3000" dirty="0" err="1">
                <a:solidFill>
                  <a:srgbClr val="322F50"/>
                </a:solidFill>
                <a:latin typeface="Montserrat"/>
              </a:rPr>
              <a:t>chế</a:t>
            </a:r>
            <a:r>
              <a:rPr lang="en-US" sz="3000" dirty="0">
                <a:solidFill>
                  <a:srgbClr val="322F50"/>
                </a:solidFill>
                <a:latin typeface="Montserrat"/>
              </a:rPr>
              <a:t> "ai </a:t>
            </a:r>
            <a:r>
              <a:rPr lang="en-US" sz="3000" dirty="0" err="1">
                <a:solidFill>
                  <a:srgbClr val="322F50"/>
                </a:solidFill>
                <a:latin typeface="Montserrat"/>
              </a:rPr>
              <a:t>đến</a:t>
            </a:r>
            <a:r>
              <a:rPr lang="en-US" sz="3000" dirty="0">
                <a:solidFill>
                  <a:srgbClr val="322F50"/>
                </a:solidFill>
                <a:latin typeface="Montserrat"/>
              </a:rPr>
              <a:t> </a:t>
            </a:r>
            <a:r>
              <a:rPr lang="en-US" sz="3000" dirty="0" err="1">
                <a:solidFill>
                  <a:srgbClr val="322F50"/>
                </a:solidFill>
                <a:latin typeface="Montserrat"/>
              </a:rPr>
              <a:t>trước</a:t>
            </a:r>
            <a:r>
              <a:rPr lang="en-US" sz="3000" dirty="0">
                <a:solidFill>
                  <a:srgbClr val="322F50"/>
                </a:solidFill>
                <a:latin typeface="Montserrat"/>
              </a:rPr>
              <a:t> </a:t>
            </a:r>
            <a:r>
              <a:rPr lang="en-US" sz="3000" dirty="0" err="1">
                <a:solidFill>
                  <a:srgbClr val="322F50"/>
                </a:solidFill>
                <a:latin typeface="Montserrat"/>
              </a:rPr>
              <a:t>sẽ</a:t>
            </a:r>
            <a:r>
              <a:rPr lang="en-US" sz="3000" dirty="0">
                <a:solidFill>
                  <a:srgbClr val="322F50"/>
                </a:solidFill>
                <a:latin typeface="Montserrat"/>
              </a:rPr>
              <a:t> </a:t>
            </a:r>
            <a:r>
              <a:rPr lang="en-US" sz="3000" dirty="0" err="1">
                <a:solidFill>
                  <a:srgbClr val="322F50"/>
                </a:solidFill>
                <a:latin typeface="Montserrat"/>
              </a:rPr>
              <a:t>được</a:t>
            </a:r>
            <a:r>
              <a:rPr lang="en-US" sz="3000" dirty="0">
                <a:solidFill>
                  <a:srgbClr val="322F50"/>
                </a:solidFill>
                <a:latin typeface="Montserrat"/>
              </a:rPr>
              <a:t> </a:t>
            </a:r>
            <a:r>
              <a:rPr lang="en-US" sz="3000" dirty="0" err="1">
                <a:solidFill>
                  <a:srgbClr val="322F50"/>
                </a:solidFill>
                <a:latin typeface="Montserrat"/>
              </a:rPr>
              <a:t>phục</a:t>
            </a:r>
            <a:r>
              <a:rPr lang="en-US" sz="3000" dirty="0">
                <a:solidFill>
                  <a:srgbClr val="322F50"/>
                </a:solidFill>
                <a:latin typeface="Montserrat"/>
              </a:rPr>
              <a:t> </a:t>
            </a:r>
            <a:r>
              <a:rPr lang="en-US" sz="3000" dirty="0" err="1">
                <a:solidFill>
                  <a:srgbClr val="322F50"/>
                </a:solidFill>
                <a:latin typeface="Montserrat"/>
              </a:rPr>
              <a:t>vụ</a:t>
            </a:r>
            <a:r>
              <a:rPr lang="en-US" sz="3000" dirty="0">
                <a:solidFill>
                  <a:srgbClr val="322F50"/>
                </a:solidFill>
                <a:latin typeface="Montserrat"/>
              </a:rPr>
              <a:t> </a:t>
            </a:r>
            <a:r>
              <a:rPr lang="en-US" sz="3000" dirty="0" err="1">
                <a:solidFill>
                  <a:srgbClr val="322F50"/>
                </a:solidFill>
                <a:latin typeface="Montserrat"/>
              </a:rPr>
              <a:t>trước</a:t>
            </a:r>
            <a:r>
              <a:rPr lang="en-US" sz="3000" dirty="0">
                <a:solidFill>
                  <a:srgbClr val="322F50"/>
                </a:solidFill>
                <a:latin typeface="Montserrat"/>
              </a:rPr>
              <a:t>". </a:t>
            </a:r>
            <a:r>
              <a:rPr lang="en-US" sz="3000" dirty="0" err="1">
                <a:solidFill>
                  <a:srgbClr val="322F50"/>
                </a:solidFill>
                <a:latin typeface="Montserrat"/>
              </a:rPr>
              <a:t>Tất</a:t>
            </a:r>
            <a:r>
              <a:rPr lang="en-US" sz="3000" dirty="0">
                <a:solidFill>
                  <a:srgbClr val="322F50"/>
                </a:solidFill>
                <a:latin typeface="Montserrat"/>
              </a:rPr>
              <a:t> </a:t>
            </a:r>
            <a:r>
              <a:rPr lang="en-US" sz="3000" dirty="0" err="1">
                <a:solidFill>
                  <a:srgbClr val="322F50"/>
                </a:solidFill>
                <a:latin typeface="Montserrat"/>
              </a:rPr>
              <a:t>cả</a:t>
            </a:r>
            <a:r>
              <a:rPr lang="en-US" sz="3000" dirty="0">
                <a:solidFill>
                  <a:srgbClr val="322F50"/>
                </a:solidFill>
                <a:latin typeface="Montserrat"/>
              </a:rPr>
              <a:t> </a:t>
            </a:r>
            <a:r>
              <a:rPr lang="en-US" sz="3000" dirty="0" err="1">
                <a:solidFill>
                  <a:srgbClr val="322F50"/>
                </a:solidFill>
                <a:latin typeface="Montserrat"/>
              </a:rPr>
              <a:t>các</a:t>
            </a:r>
            <a:r>
              <a:rPr lang="en-US" sz="3000" dirty="0">
                <a:solidFill>
                  <a:srgbClr val="322F50"/>
                </a:solidFill>
                <a:latin typeface="Montserrat"/>
              </a:rPr>
              <a:t> </a:t>
            </a:r>
            <a:r>
              <a:rPr lang="en-US" sz="3000" dirty="0" err="1">
                <a:solidFill>
                  <a:srgbClr val="322F50"/>
                </a:solidFill>
                <a:latin typeface="Montserrat"/>
              </a:rPr>
              <a:t>tiến</a:t>
            </a:r>
            <a:r>
              <a:rPr lang="en-US" sz="3000" dirty="0">
                <a:solidFill>
                  <a:srgbClr val="322F50"/>
                </a:solidFill>
                <a:latin typeface="Montserrat"/>
              </a:rPr>
              <a:t> </a:t>
            </a:r>
            <a:r>
              <a:rPr lang="en-US" sz="3000" dirty="0" err="1">
                <a:solidFill>
                  <a:srgbClr val="322F50"/>
                </a:solidFill>
                <a:latin typeface="Montserrat"/>
              </a:rPr>
              <a:t>trình</a:t>
            </a:r>
            <a:r>
              <a:rPr lang="en-US" sz="3000" dirty="0">
                <a:solidFill>
                  <a:srgbClr val="322F50"/>
                </a:solidFill>
                <a:latin typeface="Montserrat"/>
              </a:rPr>
              <a:t> </a:t>
            </a:r>
            <a:r>
              <a:rPr lang="en-US" sz="3000" dirty="0" err="1">
                <a:solidFill>
                  <a:srgbClr val="322F50"/>
                </a:solidFill>
                <a:latin typeface="Montserrat"/>
              </a:rPr>
              <a:t>được</a:t>
            </a:r>
            <a:r>
              <a:rPr lang="en-US" sz="3000" dirty="0">
                <a:solidFill>
                  <a:srgbClr val="322F50"/>
                </a:solidFill>
                <a:latin typeface="Montserrat"/>
              </a:rPr>
              <a:t> </a:t>
            </a:r>
            <a:r>
              <a:rPr lang="en-US" sz="3000" dirty="0" err="1">
                <a:solidFill>
                  <a:srgbClr val="322F50"/>
                </a:solidFill>
                <a:latin typeface="Montserrat"/>
              </a:rPr>
              <a:t>xếp</a:t>
            </a:r>
            <a:r>
              <a:rPr lang="en-US" sz="3000" dirty="0">
                <a:solidFill>
                  <a:srgbClr val="322F50"/>
                </a:solidFill>
                <a:latin typeface="Montserrat"/>
              </a:rPr>
              <a:t> </a:t>
            </a:r>
            <a:r>
              <a:rPr lang="en-US" sz="3000" dirty="0" err="1">
                <a:solidFill>
                  <a:srgbClr val="322F50"/>
                </a:solidFill>
                <a:latin typeface="Montserrat"/>
              </a:rPr>
              <a:t>hàng</a:t>
            </a:r>
            <a:r>
              <a:rPr lang="en-US" sz="3000" dirty="0">
                <a:solidFill>
                  <a:srgbClr val="322F50"/>
                </a:solidFill>
                <a:latin typeface="Montserrat"/>
              </a:rPr>
              <a:t> </a:t>
            </a:r>
            <a:r>
              <a:rPr lang="en-US" sz="3000" dirty="0" err="1">
                <a:solidFill>
                  <a:srgbClr val="322F50"/>
                </a:solidFill>
                <a:latin typeface="Montserrat"/>
              </a:rPr>
              <a:t>đợi</a:t>
            </a:r>
            <a:r>
              <a:rPr lang="en-US" sz="3000" dirty="0">
                <a:solidFill>
                  <a:srgbClr val="322F50"/>
                </a:solidFill>
                <a:latin typeface="Montserrat"/>
              </a:rPr>
              <a:t> </a:t>
            </a:r>
            <a:r>
              <a:rPr lang="en-US" sz="3000" dirty="0" err="1">
                <a:solidFill>
                  <a:srgbClr val="322F50"/>
                </a:solidFill>
                <a:latin typeface="Montserrat"/>
              </a:rPr>
              <a:t>theo</a:t>
            </a:r>
            <a:r>
              <a:rPr lang="en-US" sz="3000" dirty="0">
                <a:solidFill>
                  <a:srgbClr val="322F50"/>
                </a:solidFill>
                <a:latin typeface="Montserrat"/>
              </a:rPr>
              <a:t> </a:t>
            </a:r>
            <a:r>
              <a:rPr lang="en-US" sz="3000" dirty="0" err="1">
                <a:solidFill>
                  <a:srgbClr val="322F50"/>
                </a:solidFill>
                <a:latin typeface="Montserrat"/>
              </a:rPr>
              <a:t>thứ</a:t>
            </a:r>
            <a:r>
              <a:rPr lang="en-US" sz="3000" dirty="0">
                <a:solidFill>
                  <a:srgbClr val="322F50"/>
                </a:solidFill>
                <a:latin typeface="Montserrat"/>
              </a:rPr>
              <a:t> </a:t>
            </a:r>
            <a:r>
              <a:rPr lang="en-US" sz="3000" dirty="0" err="1">
                <a:solidFill>
                  <a:srgbClr val="322F50"/>
                </a:solidFill>
                <a:latin typeface="Montserrat"/>
              </a:rPr>
              <a:t>tự</a:t>
            </a:r>
            <a:r>
              <a:rPr lang="en-US" sz="3000" dirty="0">
                <a:solidFill>
                  <a:srgbClr val="322F50"/>
                </a:solidFill>
                <a:latin typeface="Montserrat"/>
              </a:rPr>
              <a:t> </a:t>
            </a:r>
            <a:r>
              <a:rPr lang="en-US" sz="3000" dirty="0" err="1">
                <a:solidFill>
                  <a:srgbClr val="322F50"/>
                </a:solidFill>
                <a:latin typeface="Montserrat"/>
              </a:rPr>
              <a:t>chúng</a:t>
            </a:r>
            <a:r>
              <a:rPr lang="en-US" sz="3000" dirty="0">
                <a:solidFill>
                  <a:srgbClr val="322F50"/>
                </a:solidFill>
                <a:latin typeface="Montserrat"/>
              </a:rPr>
              <a:t> </a:t>
            </a:r>
            <a:r>
              <a:rPr lang="en-US" sz="3000" dirty="0" err="1">
                <a:solidFill>
                  <a:srgbClr val="322F50"/>
                </a:solidFill>
                <a:latin typeface="Montserrat"/>
              </a:rPr>
              <a:t>đến</a:t>
            </a:r>
            <a:r>
              <a:rPr lang="en-US" sz="3000" dirty="0">
                <a:solidFill>
                  <a:srgbClr val="322F50"/>
                </a:solidFill>
                <a:latin typeface="Montserrat"/>
              </a:rPr>
              <a:t> </a:t>
            </a:r>
            <a:r>
              <a:rPr lang="en-US" sz="3000" dirty="0" err="1">
                <a:solidFill>
                  <a:srgbClr val="322F50"/>
                </a:solidFill>
                <a:latin typeface="Montserrat"/>
              </a:rPr>
              <a:t>và</a:t>
            </a:r>
            <a:r>
              <a:rPr lang="en-US" sz="3000" dirty="0">
                <a:solidFill>
                  <a:srgbClr val="322F50"/>
                </a:solidFill>
                <a:latin typeface="Montserrat"/>
              </a:rPr>
              <a:t> </a:t>
            </a:r>
            <a:r>
              <a:rPr lang="en-US" sz="3000" dirty="0" err="1">
                <a:solidFill>
                  <a:srgbClr val="322F50"/>
                </a:solidFill>
                <a:latin typeface="Montserrat"/>
              </a:rPr>
              <a:t>được</a:t>
            </a:r>
            <a:r>
              <a:rPr lang="en-US" sz="3000" dirty="0">
                <a:solidFill>
                  <a:srgbClr val="322F50"/>
                </a:solidFill>
                <a:latin typeface="Montserrat"/>
              </a:rPr>
              <a:t> </a:t>
            </a:r>
            <a:r>
              <a:rPr lang="en-US" sz="3000" dirty="0" err="1">
                <a:solidFill>
                  <a:srgbClr val="322F50"/>
                </a:solidFill>
                <a:latin typeface="Montserrat"/>
              </a:rPr>
              <a:t>phục</a:t>
            </a:r>
            <a:r>
              <a:rPr lang="en-US" sz="3000" dirty="0">
                <a:solidFill>
                  <a:srgbClr val="322F50"/>
                </a:solidFill>
                <a:latin typeface="Montserrat"/>
              </a:rPr>
              <a:t> </a:t>
            </a:r>
            <a:r>
              <a:rPr lang="en-US" sz="3000" dirty="0" err="1">
                <a:solidFill>
                  <a:srgbClr val="322F50"/>
                </a:solidFill>
                <a:latin typeface="Montserrat"/>
              </a:rPr>
              <a:t>vụ</a:t>
            </a:r>
            <a:r>
              <a:rPr lang="en-US" sz="3000" dirty="0">
                <a:solidFill>
                  <a:srgbClr val="322F50"/>
                </a:solidFill>
                <a:latin typeface="Montserrat"/>
              </a:rPr>
              <a:t> </a:t>
            </a:r>
            <a:r>
              <a:rPr lang="en-US" sz="3000" dirty="0" err="1">
                <a:solidFill>
                  <a:srgbClr val="322F50"/>
                </a:solidFill>
                <a:latin typeface="Montserrat"/>
              </a:rPr>
              <a:t>theo</a:t>
            </a:r>
            <a:r>
              <a:rPr lang="en-US" sz="3000" dirty="0">
                <a:solidFill>
                  <a:srgbClr val="322F50"/>
                </a:solidFill>
                <a:latin typeface="Montserrat"/>
              </a:rPr>
              <a:t> </a:t>
            </a:r>
            <a:r>
              <a:rPr lang="en-US" sz="3000" dirty="0" err="1">
                <a:solidFill>
                  <a:srgbClr val="322F50"/>
                </a:solidFill>
                <a:latin typeface="Montserrat"/>
              </a:rPr>
              <a:t>thứ</a:t>
            </a:r>
            <a:r>
              <a:rPr lang="en-US" sz="3000" dirty="0">
                <a:solidFill>
                  <a:srgbClr val="322F50"/>
                </a:solidFill>
                <a:latin typeface="Montserrat"/>
              </a:rPr>
              <a:t> </a:t>
            </a:r>
            <a:r>
              <a:rPr lang="en-US" sz="3000" dirty="0" err="1">
                <a:solidFill>
                  <a:srgbClr val="322F50"/>
                </a:solidFill>
                <a:latin typeface="Montserrat"/>
              </a:rPr>
              <a:t>tự</a:t>
            </a:r>
            <a:r>
              <a:rPr lang="en-US" sz="3000" dirty="0">
                <a:solidFill>
                  <a:srgbClr val="322F50"/>
                </a:solidFill>
                <a:latin typeface="Montserrat"/>
              </a:rPr>
              <a:t> </a:t>
            </a:r>
            <a:r>
              <a:rPr lang="en-US" sz="3000" dirty="0" err="1">
                <a:solidFill>
                  <a:srgbClr val="322F50"/>
                </a:solidFill>
                <a:latin typeface="Montserrat"/>
              </a:rPr>
              <a:t>đó</a:t>
            </a:r>
            <a:r>
              <a:rPr lang="en-US" sz="3000" dirty="0">
                <a:solidFill>
                  <a:srgbClr val="322F50"/>
                </a:solidFill>
                <a:latin typeface="Montserrat"/>
              </a:rPr>
              <a:t>.</a:t>
            </a:r>
          </a:p>
          <a:p>
            <a:pPr algn="ctr">
              <a:lnSpc>
                <a:spcPts val="4200"/>
              </a:lnSpc>
              <a:spcBef>
                <a:spcPct val="0"/>
              </a:spcBef>
            </a:pPr>
            <a:endParaRPr lang="en-US" sz="3000" dirty="0">
              <a:solidFill>
                <a:srgbClr val="322F50"/>
              </a:solidFill>
              <a:latin typeface="Montserrat"/>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par>
                                <p:cTn id="8" presetID="5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par>
                                <p:cTn id="13" presetID="53" presetClass="entr" presetSubtype="16"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2158" y="1028700"/>
            <a:ext cx="11710555" cy="2332759"/>
            <a:chOff x="0" y="0"/>
            <a:chExt cx="3084261" cy="614389"/>
          </a:xfrm>
        </p:grpSpPr>
        <p:sp>
          <p:nvSpPr>
            <p:cNvPr id="3" name="Freeform 3"/>
            <p:cNvSpPr/>
            <p:nvPr/>
          </p:nvSpPr>
          <p:spPr>
            <a:xfrm>
              <a:off x="0" y="0"/>
              <a:ext cx="3084261" cy="614389"/>
            </a:xfrm>
            <a:custGeom>
              <a:avLst/>
              <a:gdLst/>
              <a:ahLst/>
              <a:cxnLst/>
              <a:rect l="l" t="t" r="r" b="b"/>
              <a:pathLst>
                <a:path w="3084261" h="614389">
                  <a:moveTo>
                    <a:pt x="0" y="0"/>
                  </a:moveTo>
                  <a:lnTo>
                    <a:pt x="3084261" y="0"/>
                  </a:lnTo>
                  <a:lnTo>
                    <a:pt x="3084261" y="614389"/>
                  </a:lnTo>
                  <a:lnTo>
                    <a:pt x="0" y="614389"/>
                  </a:lnTo>
                  <a:close/>
                </a:path>
              </a:pathLst>
            </a:custGeom>
            <a:solidFill>
              <a:srgbClr val="322F50"/>
            </a:solidFill>
          </p:spPr>
        </p:sp>
        <p:sp>
          <p:nvSpPr>
            <p:cNvPr id="4" name="TextBox 4"/>
            <p:cNvSpPr txBox="1"/>
            <p:nvPr/>
          </p:nvSpPr>
          <p:spPr>
            <a:xfrm>
              <a:off x="0" y="-47625"/>
              <a:ext cx="3084261" cy="66201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1913432" y="4533900"/>
            <a:ext cx="5833031" cy="4596429"/>
          </a:xfrm>
          <a:custGeom>
            <a:avLst/>
            <a:gdLst/>
            <a:ahLst/>
            <a:cxnLst/>
            <a:rect l="l" t="t" r="r" b="b"/>
            <a:pathLst>
              <a:path w="5833031" h="4596429">
                <a:moveTo>
                  <a:pt x="0" y="0"/>
                </a:moveTo>
                <a:lnTo>
                  <a:pt x="5833031" y="0"/>
                </a:lnTo>
                <a:lnTo>
                  <a:pt x="5833031" y="4596429"/>
                </a:lnTo>
                <a:lnTo>
                  <a:pt x="0" y="45964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713691" y="1796617"/>
            <a:ext cx="14060746" cy="930275"/>
          </a:xfrm>
          <a:prstGeom prst="rect">
            <a:avLst/>
          </a:prstGeom>
        </p:spPr>
        <p:txBody>
          <a:bodyPr lIns="0" tIns="0" rIns="0" bIns="0" rtlCol="0" anchor="t">
            <a:spAutoFit/>
          </a:bodyPr>
          <a:lstStyle/>
          <a:p>
            <a:pPr>
              <a:lnSpc>
                <a:spcPts val="6999"/>
              </a:lnSpc>
            </a:pPr>
            <a:r>
              <a:rPr lang="en-US" sz="6999" dirty="0">
                <a:solidFill>
                  <a:srgbClr val="FFFFFF"/>
                </a:solidFill>
                <a:latin typeface="Montserrat Bold"/>
              </a:rPr>
              <a:t>MÔ TẢ THUẬT TOÁN </a:t>
            </a:r>
          </a:p>
        </p:txBody>
      </p:sp>
      <p:sp>
        <p:nvSpPr>
          <p:cNvPr id="7" name="TextBox 7"/>
          <p:cNvSpPr txBox="1"/>
          <p:nvPr/>
        </p:nvSpPr>
        <p:spPr>
          <a:xfrm>
            <a:off x="679593" y="4476750"/>
            <a:ext cx="11013098" cy="4781550"/>
          </a:xfrm>
          <a:prstGeom prst="rect">
            <a:avLst/>
          </a:prstGeom>
        </p:spPr>
        <p:txBody>
          <a:bodyPr lIns="0" tIns="0" rIns="0" bIns="0" rtlCol="0" anchor="t">
            <a:spAutoFit/>
          </a:bodyPr>
          <a:lstStyle/>
          <a:p>
            <a:pPr marL="647700" lvl="1" indent="-323850">
              <a:lnSpc>
                <a:spcPts val="4200"/>
              </a:lnSpc>
              <a:buFont typeface="Arial"/>
              <a:buChar char="•"/>
            </a:pPr>
            <a:r>
              <a:rPr lang="en-US" sz="3000" dirty="0">
                <a:solidFill>
                  <a:srgbClr val="000000"/>
                </a:solidFill>
                <a:latin typeface="Montserrat"/>
              </a:rPr>
              <a:t>CÁC TIẾN TRÌNH ĐƯỢC XẾP VÀO HÀNG ĐỢI THEO THỨ TỰ CHÚNG ĐẾN. </a:t>
            </a:r>
          </a:p>
          <a:p>
            <a:pPr marL="647700" lvl="1" indent="-323850">
              <a:lnSpc>
                <a:spcPts val="4200"/>
              </a:lnSpc>
              <a:buFont typeface="Arial"/>
              <a:buChar char="•"/>
            </a:pPr>
            <a:r>
              <a:rPr lang="en-US" sz="3000" dirty="0">
                <a:solidFill>
                  <a:srgbClr val="000000"/>
                </a:solidFill>
                <a:latin typeface="Montserrat"/>
              </a:rPr>
              <a:t>KHI CPU RẢNH, TIẾN TRÌNH Ở ĐẦU HÀNG ĐỢI SẼ ĐƯỢC XỬ LÝ ĐẦU TIÊN. </a:t>
            </a:r>
          </a:p>
          <a:p>
            <a:pPr marL="647700" lvl="1" indent="-323850">
              <a:lnSpc>
                <a:spcPts val="4200"/>
              </a:lnSpc>
              <a:buFont typeface="Arial"/>
              <a:buChar char="•"/>
            </a:pPr>
            <a:r>
              <a:rPr lang="en-US" sz="3000" dirty="0">
                <a:solidFill>
                  <a:srgbClr val="000000"/>
                </a:solidFill>
                <a:latin typeface="Montserrat"/>
              </a:rPr>
              <a:t>TIẾN TRÌNH ĐANG XỬ LÝ SẼ TIẾP TỤC CHẠY CHO ĐẾN KHI HOÀN TẤT HOẶC BỊ CHẶN.</a:t>
            </a:r>
          </a:p>
          <a:p>
            <a:pPr marL="647700" lvl="1" indent="-323850">
              <a:lnSpc>
                <a:spcPts val="4200"/>
              </a:lnSpc>
              <a:buFont typeface="Arial"/>
              <a:buChar char="•"/>
            </a:pPr>
            <a:r>
              <a:rPr lang="en-US" sz="3000" dirty="0">
                <a:solidFill>
                  <a:srgbClr val="000000"/>
                </a:solidFill>
                <a:latin typeface="Montserrat"/>
              </a:rPr>
              <a:t>KHI MỘT TIẾN TRÌNH ĐANG CHẠY BỊ CHẶN, NÓ SẼ ĐƯỢC ĐƯA TRỞ LẠI CUỐI HÀNG ĐỢI</a:t>
            </a:r>
          </a:p>
          <a:p>
            <a:pPr algn="l">
              <a:lnSpc>
                <a:spcPts val="4200"/>
              </a:lnSpc>
            </a:pPr>
            <a:endParaRPr lang="en-US" sz="3000" dirty="0">
              <a:solidFill>
                <a:srgbClr val="000000"/>
              </a:solidFill>
              <a:latin typeface="Montserrat"/>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00114" y="0"/>
            <a:ext cx="7580168" cy="11398827"/>
            <a:chOff x="0" y="0"/>
            <a:chExt cx="1996423" cy="3002160"/>
          </a:xfrm>
        </p:grpSpPr>
        <p:sp>
          <p:nvSpPr>
            <p:cNvPr id="3" name="Freeform 3"/>
            <p:cNvSpPr/>
            <p:nvPr/>
          </p:nvSpPr>
          <p:spPr>
            <a:xfrm>
              <a:off x="0" y="0"/>
              <a:ext cx="1996423" cy="3002160"/>
            </a:xfrm>
            <a:custGeom>
              <a:avLst/>
              <a:gdLst/>
              <a:ahLst/>
              <a:cxnLst/>
              <a:rect l="l" t="t" r="r" b="b"/>
              <a:pathLst>
                <a:path w="1996423" h="3002160">
                  <a:moveTo>
                    <a:pt x="0" y="0"/>
                  </a:moveTo>
                  <a:lnTo>
                    <a:pt x="1996423" y="0"/>
                  </a:lnTo>
                  <a:lnTo>
                    <a:pt x="1996423" y="3002160"/>
                  </a:lnTo>
                  <a:lnTo>
                    <a:pt x="0" y="3002160"/>
                  </a:lnTo>
                  <a:close/>
                </a:path>
              </a:pathLst>
            </a:custGeom>
            <a:solidFill>
              <a:srgbClr val="322F50"/>
            </a:solidFill>
          </p:spPr>
        </p:sp>
        <p:sp>
          <p:nvSpPr>
            <p:cNvPr id="4" name="TextBox 4"/>
            <p:cNvSpPr txBox="1"/>
            <p:nvPr/>
          </p:nvSpPr>
          <p:spPr>
            <a:xfrm>
              <a:off x="0" y="-47625"/>
              <a:ext cx="1996423" cy="3049785"/>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28700" y="1005623"/>
            <a:ext cx="5461874" cy="890366"/>
          </a:xfrm>
          <a:prstGeom prst="rect">
            <a:avLst/>
          </a:prstGeom>
        </p:spPr>
        <p:txBody>
          <a:bodyPr lIns="0" tIns="0" rIns="0" bIns="0" rtlCol="0" anchor="t">
            <a:spAutoFit/>
          </a:bodyPr>
          <a:lstStyle/>
          <a:p>
            <a:pPr>
              <a:lnSpc>
                <a:spcPts val="6603"/>
              </a:lnSpc>
            </a:pPr>
            <a:r>
              <a:rPr lang="en-US" sz="6603">
                <a:solidFill>
                  <a:srgbClr val="FFFFFF"/>
                </a:solidFill>
                <a:latin typeface="Montserrat Bold"/>
              </a:rPr>
              <a:t>OUR TEAM </a:t>
            </a:r>
          </a:p>
        </p:txBody>
      </p:sp>
      <p:grpSp>
        <p:nvGrpSpPr>
          <p:cNvPr id="6" name="Group 6"/>
          <p:cNvGrpSpPr/>
          <p:nvPr/>
        </p:nvGrpSpPr>
        <p:grpSpPr>
          <a:xfrm>
            <a:off x="-1877646" y="617830"/>
            <a:ext cx="11710555" cy="2332759"/>
            <a:chOff x="0" y="0"/>
            <a:chExt cx="3084261" cy="614389"/>
          </a:xfrm>
        </p:grpSpPr>
        <p:sp>
          <p:nvSpPr>
            <p:cNvPr id="7" name="Freeform 7"/>
            <p:cNvSpPr/>
            <p:nvPr/>
          </p:nvSpPr>
          <p:spPr>
            <a:xfrm>
              <a:off x="0" y="0"/>
              <a:ext cx="3084261" cy="614389"/>
            </a:xfrm>
            <a:custGeom>
              <a:avLst/>
              <a:gdLst/>
              <a:ahLst/>
              <a:cxnLst/>
              <a:rect l="l" t="t" r="r" b="b"/>
              <a:pathLst>
                <a:path w="3084261" h="614389">
                  <a:moveTo>
                    <a:pt x="0" y="0"/>
                  </a:moveTo>
                  <a:lnTo>
                    <a:pt x="3084261" y="0"/>
                  </a:lnTo>
                  <a:lnTo>
                    <a:pt x="3084261" y="614389"/>
                  </a:lnTo>
                  <a:lnTo>
                    <a:pt x="0" y="614389"/>
                  </a:lnTo>
                  <a:close/>
                </a:path>
              </a:pathLst>
            </a:custGeom>
            <a:solidFill>
              <a:srgbClr val="322F50"/>
            </a:solidFill>
          </p:spPr>
        </p:sp>
        <p:sp>
          <p:nvSpPr>
            <p:cNvPr id="8" name="TextBox 8"/>
            <p:cNvSpPr txBox="1"/>
            <p:nvPr/>
          </p:nvSpPr>
          <p:spPr>
            <a:xfrm>
              <a:off x="0" y="-47625"/>
              <a:ext cx="3084261" cy="662014"/>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491446" y="4006982"/>
            <a:ext cx="4989480" cy="6123452"/>
          </a:xfrm>
          <a:custGeom>
            <a:avLst/>
            <a:gdLst/>
            <a:ahLst/>
            <a:cxnLst/>
            <a:rect l="l" t="t" r="r" b="b"/>
            <a:pathLst>
              <a:path w="4989480" h="6123452">
                <a:moveTo>
                  <a:pt x="0" y="0"/>
                </a:moveTo>
                <a:lnTo>
                  <a:pt x="4989480" y="0"/>
                </a:lnTo>
                <a:lnTo>
                  <a:pt x="4989480" y="6123452"/>
                </a:lnTo>
                <a:lnTo>
                  <a:pt x="0" y="6123452"/>
                </a:lnTo>
                <a:lnTo>
                  <a:pt x="0" y="0"/>
                </a:lnTo>
                <a:close/>
              </a:path>
            </a:pathLst>
          </a:custGeom>
          <a:blipFill>
            <a:blip r:embed="rId2"/>
            <a:stretch>
              <a:fillRect/>
            </a:stretch>
          </a:blipFill>
        </p:spPr>
      </p:sp>
      <p:sp>
        <p:nvSpPr>
          <p:cNvPr id="10" name="Freeform 10"/>
          <p:cNvSpPr/>
          <p:nvPr/>
        </p:nvSpPr>
        <p:spPr>
          <a:xfrm>
            <a:off x="12713072" y="1028700"/>
            <a:ext cx="4546228" cy="6337409"/>
          </a:xfrm>
          <a:custGeom>
            <a:avLst/>
            <a:gdLst/>
            <a:ahLst/>
            <a:cxnLst/>
            <a:rect l="l" t="t" r="r" b="b"/>
            <a:pathLst>
              <a:path w="4546228" h="6337409">
                <a:moveTo>
                  <a:pt x="0" y="0"/>
                </a:moveTo>
                <a:lnTo>
                  <a:pt x="4546228" y="0"/>
                </a:lnTo>
                <a:lnTo>
                  <a:pt x="4546228" y="6337409"/>
                </a:lnTo>
                <a:lnTo>
                  <a:pt x="0" y="6337409"/>
                </a:lnTo>
                <a:lnTo>
                  <a:pt x="0" y="0"/>
                </a:lnTo>
                <a:close/>
              </a:path>
            </a:pathLst>
          </a:custGeom>
          <a:blipFill>
            <a:blip r:embed="rId3"/>
            <a:stretch>
              <a:fillRect/>
            </a:stretch>
          </a:blipFill>
        </p:spPr>
      </p:sp>
      <p:sp>
        <p:nvSpPr>
          <p:cNvPr id="11" name="TextBox 11"/>
          <p:cNvSpPr txBox="1"/>
          <p:nvPr/>
        </p:nvSpPr>
        <p:spPr>
          <a:xfrm>
            <a:off x="398417" y="1024673"/>
            <a:ext cx="9215417" cy="1816100"/>
          </a:xfrm>
          <a:prstGeom prst="rect">
            <a:avLst/>
          </a:prstGeom>
        </p:spPr>
        <p:txBody>
          <a:bodyPr lIns="0" tIns="0" rIns="0" bIns="0" rtlCol="0" anchor="t">
            <a:spAutoFit/>
          </a:bodyPr>
          <a:lstStyle/>
          <a:p>
            <a:pPr>
              <a:lnSpc>
                <a:spcPts val="6999"/>
              </a:lnSpc>
            </a:pPr>
            <a:r>
              <a:rPr lang="en-US" sz="6999" dirty="0">
                <a:solidFill>
                  <a:srgbClr val="FFFFFF"/>
                </a:solidFill>
                <a:latin typeface="Montserrat Bold"/>
              </a:rPr>
              <a:t>CÁCH THỨC HOẠT ĐỘNG</a:t>
            </a:r>
          </a:p>
        </p:txBody>
      </p:sp>
      <p:sp>
        <p:nvSpPr>
          <p:cNvPr id="12" name="TextBox 12"/>
          <p:cNvSpPr txBox="1"/>
          <p:nvPr/>
        </p:nvSpPr>
        <p:spPr>
          <a:xfrm>
            <a:off x="398417" y="3338125"/>
            <a:ext cx="9215417" cy="6523836"/>
          </a:xfrm>
          <a:prstGeom prst="rect">
            <a:avLst/>
          </a:prstGeom>
        </p:spPr>
        <p:txBody>
          <a:bodyPr lIns="0" tIns="0" rIns="0" bIns="0" rtlCol="0" anchor="t">
            <a:spAutoFit/>
          </a:bodyPr>
          <a:lstStyle/>
          <a:p>
            <a:pPr marL="573441" lvl="1" indent="-286721">
              <a:lnSpc>
                <a:spcPts val="3718"/>
              </a:lnSpc>
              <a:buFont typeface="Arial"/>
              <a:buChar char="•"/>
            </a:pPr>
            <a:r>
              <a:rPr lang="en-US" sz="2656" dirty="0">
                <a:solidFill>
                  <a:srgbClr val="000000"/>
                </a:solidFill>
                <a:latin typeface="Montserrat"/>
              </a:rPr>
              <a:t>Khi </a:t>
            </a:r>
            <a:r>
              <a:rPr lang="en-US" sz="2656" dirty="0" err="1">
                <a:solidFill>
                  <a:srgbClr val="000000"/>
                </a:solidFill>
                <a:latin typeface="Montserrat"/>
              </a:rPr>
              <a:t>một</a:t>
            </a:r>
            <a:r>
              <a:rPr lang="en-US" sz="2656" dirty="0">
                <a:solidFill>
                  <a:srgbClr val="000000"/>
                </a:solidFill>
                <a:latin typeface="Montserrat"/>
              </a:rPr>
              <a:t> </a:t>
            </a:r>
            <a:r>
              <a:rPr lang="en-US" sz="2656" dirty="0" err="1">
                <a:solidFill>
                  <a:srgbClr val="000000"/>
                </a:solidFill>
                <a:latin typeface="Montserrat"/>
              </a:rPr>
              <a:t>tiến</a:t>
            </a:r>
            <a:r>
              <a:rPr lang="en-US" sz="2656" dirty="0">
                <a:solidFill>
                  <a:srgbClr val="000000"/>
                </a:solidFill>
                <a:latin typeface="Montserrat"/>
              </a:rPr>
              <a:t> </a:t>
            </a:r>
            <a:r>
              <a:rPr lang="en-US" sz="2656" dirty="0" err="1">
                <a:solidFill>
                  <a:srgbClr val="000000"/>
                </a:solidFill>
                <a:latin typeface="Montserrat"/>
              </a:rPr>
              <a:t>trình</a:t>
            </a:r>
            <a:r>
              <a:rPr lang="en-US" sz="2656" dirty="0">
                <a:solidFill>
                  <a:srgbClr val="000000"/>
                </a:solidFill>
                <a:latin typeface="Montserrat"/>
              </a:rPr>
              <a:t> </a:t>
            </a:r>
            <a:r>
              <a:rPr lang="en-US" sz="2656" dirty="0" err="1">
                <a:solidFill>
                  <a:srgbClr val="000000"/>
                </a:solidFill>
                <a:latin typeface="Montserrat"/>
              </a:rPr>
              <a:t>mới</a:t>
            </a:r>
            <a:r>
              <a:rPr lang="en-US" sz="2656" dirty="0">
                <a:solidFill>
                  <a:srgbClr val="000000"/>
                </a:solidFill>
                <a:latin typeface="Montserrat"/>
              </a:rPr>
              <a:t> </a:t>
            </a:r>
            <a:r>
              <a:rPr lang="en-US" sz="2656" dirty="0" err="1">
                <a:solidFill>
                  <a:srgbClr val="000000"/>
                </a:solidFill>
                <a:latin typeface="Montserrat"/>
              </a:rPr>
              <a:t>đến</a:t>
            </a:r>
            <a:r>
              <a:rPr lang="en-US" sz="2656" dirty="0">
                <a:solidFill>
                  <a:srgbClr val="000000"/>
                </a:solidFill>
                <a:latin typeface="Montserrat"/>
              </a:rPr>
              <a:t> </a:t>
            </a:r>
            <a:r>
              <a:rPr lang="en-US" sz="2656" dirty="0" err="1">
                <a:solidFill>
                  <a:srgbClr val="000000"/>
                </a:solidFill>
                <a:latin typeface="Montserrat"/>
              </a:rPr>
              <a:t>hệ</a:t>
            </a:r>
            <a:r>
              <a:rPr lang="en-US" sz="2656" dirty="0">
                <a:solidFill>
                  <a:srgbClr val="000000"/>
                </a:solidFill>
                <a:latin typeface="Montserrat"/>
              </a:rPr>
              <a:t> </a:t>
            </a:r>
            <a:r>
              <a:rPr lang="en-US" sz="2656" dirty="0" err="1">
                <a:solidFill>
                  <a:srgbClr val="000000"/>
                </a:solidFill>
                <a:latin typeface="Montserrat"/>
              </a:rPr>
              <a:t>thống</a:t>
            </a:r>
            <a:r>
              <a:rPr lang="en-US" sz="2656" dirty="0">
                <a:solidFill>
                  <a:srgbClr val="000000"/>
                </a:solidFill>
                <a:latin typeface="Montserrat"/>
              </a:rPr>
              <a:t>:</a:t>
            </a:r>
          </a:p>
          <a:p>
            <a:pPr marL="1146882" lvl="2" indent="-382294">
              <a:lnSpc>
                <a:spcPts val="3718"/>
              </a:lnSpc>
              <a:buFont typeface="Arial"/>
              <a:buChar char="⚬"/>
            </a:pPr>
            <a:r>
              <a:rPr lang="en-US" sz="2656" dirty="0" err="1">
                <a:solidFill>
                  <a:srgbClr val="000000"/>
                </a:solidFill>
                <a:latin typeface="Montserrat"/>
              </a:rPr>
              <a:t>Tiến</a:t>
            </a:r>
            <a:r>
              <a:rPr lang="en-US" sz="2656" dirty="0">
                <a:solidFill>
                  <a:srgbClr val="000000"/>
                </a:solidFill>
                <a:latin typeface="Montserrat"/>
              </a:rPr>
              <a:t> </a:t>
            </a:r>
            <a:r>
              <a:rPr lang="en-US" sz="2656" dirty="0" err="1">
                <a:solidFill>
                  <a:srgbClr val="000000"/>
                </a:solidFill>
                <a:latin typeface="Montserrat"/>
              </a:rPr>
              <a:t>trình</a:t>
            </a:r>
            <a:r>
              <a:rPr lang="en-US" sz="2656" dirty="0">
                <a:solidFill>
                  <a:srgbClr val="000000"/>
                </a:solidFill>
                <a:latin typeface="Montserrat"/>
              </a:rPr>
              <a:t> </a:t>
            </a:r>
            <a:r>
              <a:rPr lang="en-US" sz="2656" dirty="0" err="1">
                <a:solidFill>
                  <a:srgbClr val="000000"/>
                </a:solidFill>
                <a:latin typeface="Montserrat"/>
              </a:rPr>
              <a:t>đó</a:t>
            </a:r>
            <a:r>
              <a:rPr lang="en-US" sz="2656" dirty="0">
                <a:solidFill>
                  <a:srgbClr val="000000"/>
                </a:solidFill>
                <a:latin typeface="Montserrat"/>
              </a:rPr>
              <a:t> </a:t>
            </a:r>
            <a:r>
              <a:rPr lang="en-US" sz="2656" dirty="0" err="1">
                <a:solidFill>
                  <a:srgbClr val="000000"/>
                </a:solidFill>
                <a:latin typeface="Montserrat"/>
              </a:rPr>
              <a:t>sẽ</a:t>
            </a:r>
            <a:r>
              <a:rPr lang="en-US" sz="2656" dirty="0">
                <a:solidFill>
                  <a:srgbClr val="000000"/>
                </a:solidFill>
                <a:latin typeface="Montserrat"/>
              </a:rPr>
              <a:t> </a:t>
            </a:r>
            <a:r>
              <a:rPr lang="en-US" sz="2656" dirty="0" err="1">
                <a:solidFill>
                  <a:srgbClr val="000000"/>
                </a:solidFill>
                <a:latin typeface="Montserrat"/>
              </a:rPr>
              <a:t>được</a:t>
            </a:r>
            <a:r>
              <a:rPr lang="en-US" sz="2656" dirty="0">
                <a:solidFill>
                  <a:srgbClr val="000000"/>
                </a:solidFill>
                <a:latin typeface="Montserrat"/>
              </a:rPr>
              <a:t> </a:t>
            </a:r>
            <a:r>
              <a:rPr lang="en-US" sz="2656" dirty="0" err="1">
                <a:solidFill>
                  <a:srgbClr val="000000"/>
                </a:solidFill>
                <a:latin typeface="Montserrat"/>
              </a:rPr>
              <a:t>thêm</a:t>
            </a:r>
            <a:r>
              <a:rPr lang="en-US" sz="2656" dirty="0">
                <a:solidFill>
                  <a:srgbClr val="000000"/>
                </a:solidFill>
                <a:latin typeface="Montserrat"/>
              </a:rPr>
              <a:t> </a:t>
            </a:r>
            <a:r>
              <a:rPr lang="en-US" sz="2656" dirty="0" err="1">
                <a:solidFill>
                  <a:srgbClr val="000000"/>
                </a:solidFill>
                <a:latin typeface="Montserrat"/>
              </a:rPr>
              <a:t>vào</a:t>
            </a:r>
            <a:r>
              <a:rPr lang="en-US" sz="2656" dirty="0">
                <a:solidFill>
                  <a:srgbClr val="000000"/>
                </a:solidFill>
                <a:latin typeface="Montserrat"/>
              </a:rPr>
              <a:t> </a:t>
            </a:r>
            <a:r>
              <a:rPr lang="en-US" sz="2656" dirty="0" err="1">
                <a:solidFill>
                  <a:srgbClr val="000000"/>
                </a:solidFill>
                <a:latin typeface="Montserrat"/>
              </a:rPr>
              <a:t>cuối</a:t>
            </a:r>
            <a:r>
              <a:rPr lang="en-US" sz="2656" dirty="0">
                <a:solidFill>
                  <a:srgbClr val="000000"/>
                </a:solidFill>
                <a:latin typeface="Montserrat"/>
              </a:rPr>
              <a:t> </a:t>
            </a:r>
            <a:r>
              <a:rPr lang="en-US" sz="2656" dirty="0" err="1">
                <a:solidFill>
                  <a:srgbClr val="000000"/>
                </a:solidFill>
                <a:latin typeface="Montserrat"/>
              </a:rPr>
              <a:t>hàng</a:t>
            </a:r>
            <a:r>
              <a:rPr lang="en-US" sz="2656" dirty="0">
                <a:solidFill>
                  <a:srgbClr val="000000"/>
                </a:solidFill>
                <a:latin typeface="Montserrat"/>
              </a:rPr>
              <a:t> </a:t>
            </a:r>
            <a:r>
              <a:rPr lang="en-US" sz="2656" dirty="0" err="1">
                <a:solidFill>
                  <a:srgbClr val="000000"/>
                </a:solidFill>
                <a:latin typeface="Montserrat"/>
              </a:rPr>
              <a:t>đợi</a:t>
            </a:r>
            <a:r>
              <a:rPr lang="en-US" sz="2656" dirty="0">
                <a:solidFill>
                  <a:srgbClr val="000000"/>
                </a:solidFill>
                <a:latin typeface="Montserrat"/>
              </a:rPr>
              <a:t> </a:t>
            </a:r>
            <a:r>
              <a:rPr lang="en-US" sz="2656" dirty="0" err="1">
                <a:solidFill>
                  <a:srgbClr val="000000"/>
                </a:solidFill>
                <a:latin typeface="Montserrat"/>
              </a:rPr>
              <a:t>của</a:t>
            </a:r>
            <a:r>
              <a:rPr lang="en-US" sz="2656" dirty="0">
                <a:solidFill>
                  <a:srgbClr val="000000"/>
                </a:solidFill>
                <a:latin typeface="Montserrat"/>
              </a:rPr>
              <a:t> </a:t>
            </a:r>
            <a:r>
              <a:rPr lang="en-US" sz="2656" dirty="0" err="1">
                <a:solidFill>
                  <a:srgbClr val="000000"/>
                </a:solidFill>
                <a:latin typeface="Montserrat"/>
              </a:rPr>
              <a:t>các</a:t>
            </a:r>
            <a:r>
              <a:rPr lang="en-US" sz="2656" dirty="0">
                <a:solidFill>
                  <a:srgbClr val="000000"/>
                </a:solidFill>
                <a:latin typeface="Montserrat"/>
              </a:rPr>
              <a:t> </a:t>
            </a:r>
            <a:r>
              <a:rPr lang="en-US" sz="2656" dirty="0" err="1">
                <a:solidFill>
                  <a:srgbClr val="000000"/>
                </a:solidFill>
                <a:latin typeface="Montserrat"/>
              </a:rPr>
              <a:t>tiến</a:t>
            </a:r>
            <a:r>
              <a:rPr lang="en-US" sz="2656" dirty="0">
                <a:solidFill>
                  <a:srgbClr val="000000"/>
                </a:solidFill>
                <a:latin typeface="Montserrat"/>
              </a:rPr>
              <a:t> </a:t>
            </a:r>
            <a:r>
              <a:rPr lang="en-US" sz="2656" dirty="0" err="1">
                <a:solidFill>
                  <a:srgbClr val="000000"/>
                </a:solidFill>
                <a:latin typeface="Montserrat"/>
              </a:rPr>
              <a:t>trình</a:t>
            </a:r>
            <a:r>
              <a:rPr lang="en-US" sz="2656" dirty="0">
                <a:solidFill>
                  <a:srgbClr val="000000"/>
                </a:solidFill>
                <a:latin typeface="Montserrat"/>
              </a:rPr>
              <a:t> </a:t>
            </a:r>
            <a:r>
              <a:rPr lang="en-US" sz="2656" dirty="0" err="1">
                <a:solidFill>
                  <a:srgbClr val="000000"/>
                </a:solidFill>
                <a:latin typeface="Montserrat"/>
              </a:rPr>
              <a:t>đang</a:t>
            </a:r>
            <a:r>
              <a:rPr lang="en-US" sz="2656" dirty="0">
                <a:solidFill>
                  <a:srgbClr val="000000"/>
                </a:solidFill>
                <a:latin typeface="Montserrat"/>
              </a:rPr>
              <a:t> </a:t>
            </a:r>
            <a:r>
              <a:rPr lang="en-US" sz="2656" dirty="0" err="1">
                <a:solidFill>
                  <a:srgbClr val="000000"/>
                </a:solidFill>
                <a:latin typeface="Montserrat"/>
              </a:rPr>
              <a:t>chờ</a:t>
            </a:r>
            <a:r>
              <a:rPr lang="en-US" sz="2656" dirty="0">
                <a:solidFill>
                  <a:srgbClr val="000000"/>
                </a:solidFill>
                <a:latin typeface="Montserrat"/>
              </a:rPr>
              <a:t> </a:t>
            </a:r>
            <a:r>
              <a:rPr lang="en-US" sz="2656" dirty="0" err="1">
                <a:solidFill>
                  <a:srgbClr val="000000"/>
                </a:solidFill>
                <a:latin typeface="Montserrat"/>
              </a:rPr>
              <a:t>xử</a:t>
            </a:r>
            <a:r>
              <a:rPr lang="en-US" sz="2656" dirty="0">
                <a:solidFill>
                  <a:srgbClr val="000000"/>
                </a:solidFill>
                <a:latin typeface="Montserrat"/>
              </a:rPr>
              <a:t> </a:t>
            </a:r>
            <a:r>
              <a:rPr lang="en-US" sz="2656" dirty="0" err="1">
                <a:solidFill>
                  <a:srgbClr val="000000"/>
                </a:solidFill>
                <a:latin typeface="Montserrat"/>
              </a:rPr>
              <a:t>lý</a:t>
            </a:r>
            <a:r>
              <a:rPr lang="en-US" sz="2656" dirty="0">
                <a:solidFill>
                  <a:srgbClr val="000000"/>
                </a:solidFill>
                <a:latin typeface="Montserrat"/>
              </a:rPr>
              <a:t>.</a:t>
            </a:r>
          </a:p>
          <a:p>
            <a:pPr marL="573441" lvl="1" indent="-286721">
              <a:lnSpc>
                <a:spcPts val="3718"/>
              </a:lnSpc>
              <a:buFont typeface="Arial"/>
              <a:buChar char="•"/>
            </a:pPr>
            <a:r>
              <a:rPr lang="en-US" sz="2656" dirty="0">
                <a:solidFill>
                  <a:srgbClr val="000000"/>
                </a:solidFill>
                <a:latin typeface="Montserrat"/>
              </a:rPr>
              <a:t>Khi </a:t>
            </a:r>
            <a:r>
              <a:rPr lang="en-US" sz="2656" dirty="0" err="1">
                <a:solidFill>
                  <a:srgbClr val="000000"/>
                </a:solidFill>
                <a:latin typeface="Montserrat"/>
              </a:rPr>
              <a:t>một</a:t>
            </a:r>
            <a:r>
              <a:rPr lang="en-US" sz="2656" dirty="0">
                <a:solidFill>
                  <a:srgbClr val="000000"/>
                </a:solidFill>
                <a:latin typeface="Montserrat"/>
              </a:rPr>
              <a:t> </a:t>
            </a:r>
            <a:r>
              <a:rPr lang="en-US" sz="2656" dirty="0" err="1">
                <a:solidFill>
                  <a:srgbClr val="000000"/>
                </a:solidFill>
                <a:latin typeface="Montserrat"/>
              </a:rPr>
              <a:t>tiến</a:t>
            </a:r>
            <a:r>
              <a:rPr lang="en-US" sz="2656" dirty="0">
                <a:solidFill>
                  <a:srgbClr val="000000"/>
                </a:solidFill>
                <a:latin typeface="Montserrat"/>
              </a:rPr>
              <a:t> </a:t>
            </a:r>
            <a:r>
              <a:rPr lang="en-US" sz="2656" dirty="0" err="1">
                <a:solidFill>
                  <a:srgbClr val="000000"/>
                </a:solidFill>
                <a:latin typeface="Montserrat"/>
              </a:rPr>
              <a:t>trình</a:t>
            </a:r>
            <a:r>
              <a:rPr lang="en-US" sz="2656" dirty="0">
                <a:solidFill>
                  <a:srgbClr val="000000"/>
                </a:solidFill>
                <a:latin typeface="Montserrat"/>
              </a:rPr>
              <a:t> ở </a:t>
            </a:r>
            <a:r>
              <a:rPr lang="en-US" sz="2656" dirty="0" err="1">
                <a:solidFill>
                  <a:srgbClr val="000000"/>
                </a:solidFill>
                <a:latin typeface="Montserrat"/>
              </a:rPr>
              <a:t>đầu</a:t>
            </a:r>
            <a:r>
              <a:rPr lang="en-US" sz="2656" dirty="0">
                <a:solidFill>
                  <a:srgbClr val="000000"/>
                </a:solidFill>
                <a:latin typeface="Montserrat"/>
              </a:rPr>
              <a:t> </a:t>
            </a:r>
            <a:r>
              <a:rPr lang="en-US" sz="2656" dirty="0" err="1">
                <a:solidFill>
                  <a:srgbClr val="000000"/>
                </a:solidFill>
                <a:latin typeface="Montserrat"/>
              </a:rPr>
              <a:t>hàng</a:t>
            </a:r>
            <a:r>
              <a:rPr lang="en-US" sz="2656" dirty="0">
                <a:solidFill>
                  <a:srgbClr val="000000"/>
                </a:solidFill>
                <a:latin typeface="Montserrat"/>
              </a:rPr>
              <a:t> </a:t>
            </a:r>
            <a:r>
              <a:rPr lang="en-US" sz="2656" dirty="0" err="1">
                <a:solidFill>
                  <a:srgbClr val="000000"/>
                </a:solidFill>
                <a:latin typeface="Montserrat"/>
              </a:rPr>
              <a:t>đợi</a:t>
            </a:r>
            <a:r>
              <a:rPr lang="en-US" sz="2656" dirty="0">
                <a:solidFill>
                  <a:srgbClr val="000000"/>
                </a:solidFill>
                <a:latin typeface="Montserrat"/>
              </a:rPr>
              <a:t> </a:t>
            </a:r>
            <a:r>
              <a:rPr lang="en-US" sz="2656" dirty="0" err="1">
                <a:solidFill>
                  <a:srgbClr val="000000"/>
                </a:solidFill>
                <a:latin typeface="Montserrat"/>
              </a:rPr>
              <a:t>được</a:t>
            </a:r>
            <a:r>
              <a:rPr lang="en-US" sz="2656" dirty="0">
                <a:solidFill>
                  <a:srgbClr val="000000"/>
                </a:solidFill>
                <a:latin typeface="Montserrat"/>
              </a:rPr>
              <a:t> </a:t>
            </a:r>
            <a:r>
              <a:rPr lang="en-US" sz="2656" dirty="0" err="1">
                <a:solidFill>
                  <a:srgbClr val="000000"/>
                </a:solidFill>
                <a:latin typeface="Montserrat"/>
              </a:rPr>
              <a:t>đưa</a:t>
            </a:r>
            <a:r>
              <a:rPr lang="en-US" sz="2656" dirty="0">
                <a:solidFill>
                  <a:srgbClr val="000000"/>
                </a:solidFill>
                <a:latin typeface="Montserrat"/>
              </a:rPr>
              <a:t> </a:t>
            </a:r>
            <a:r>
              <a:rPr lang="en-US" sz="2656" dirty="0" err="1">
                <a:solidFill>
                  <a:srgbClr val="000000"/>
                </a:solidFill>
                <a:latin typeface="Montserrat"/>
              </a:rPr>
              <a:t>vào</a:t>
            </a:r>
            <a:r>
              <a:rPr lang="en-US" sz="2656" dirty="0">
                <a:solidFill>
                  <a:srgbClr val="000000"/>
                </a:solidFill>
                <a:latin typeface="Montserrat"/>
              </a:rPr>
              <a:t> </a:t>
            </a:r>
            <a:r>
              <a:rPr lang="en-US" sz="2656" dirty="0" err="1">
                <a:solidFill>
                  <a:srgbClr val="000000"/>
                </a:solidFill>
                <a:latin typeface="Montserrat"/>
              </a:rPr>
              <a:t>xử</a:t>
            </a:r>
            <a:r>
              <a:rPr lang="en-US" sz="2656" dirty="0">
                <a:solidFill>
                  <a:srgbClr val="000000"/>
                </a:solidFill>
                <a:latin typeface="Montserrat"/>
              </a:rPr>
              <a:t> </a:t>
            </a:r>
            <a:r>
              <a:rPr lang="en-US" sz="2656" dirty="0" err="1">
                <a:solidFill>
                  <a:srgbClr val="000000"/>
                </a:solidFill>
                <a:latin typeface="Montserrat"/>
              </a:rPr>
              <a:t>lý</a:t>
            </a:r>
            <a:r>
              <a:rPr lang="en-US" sz="2656" dirty="0">
                <a:solidFill>
                  <a:srgbClr val="000000"/>
                </a:solidFill>
                <a:latin typeface="Montserrat"/>
              </a:rPr>
              <a:t>:</a:t>
            </a:r>
          </a:p>
          <a:p>
            <a:pPr marL="1146882" lvl="2" indent="-382294">
              <a:lnSpc>
                <a:spcPts val="3718"/>
              </a:lnSpc>
              <a:buFont typeface="Arial"/>
              <a:buChar char="⚬"/>
            </a:pPr>
            <a:r>
              <a:rPr lang="en-US" sz="2656" dirty="0" err="1">
                <a:solidFill>
                  <a:srgbClr val="000000"/>
                </a:solidFill>
                <a:latin typeface="Montserrat"/>
              </a:rPr>
              <a:t>Tiến</a:t>
            </a:r>
            <a:r>
              <a:rPr lang="en-US" sz="2656" dirty="0">
                <a:solidFill>
                  <a:srgbClr val="000000"/>
                </a:solidFill>
                <a:latin typeface="Montserrat"/>
              </a:rPr>
              <a:t> </a:t>
            </a:r>
            <a:r>
              <a:rPr lang="en-US" sz="2656" dirty="0" err="1">
                <a:solidFill>
                  <a:srgbClr val="000000"/>
                </a:solidFill>
                <a:latin typeface="Montserrat"/>
              </a:rPr>
              <a:t>trình</a:t>
            </a:r>
            <a:r>
              <a:rPr lang="en-US" sz="2656" dirty="0">
                <a:solidFill>
                  <a:srgbClr val="000000"/>
                </a:solidFill>
                <a:latin typeface="Montserrat"/>
              </a:rPr>
              <a:t> </a:t>
            </a:r>
            <a:r>
              <a:rPr lang="en-US" sz="2656" dirty="0" err="1">
                <a:solidFill>
                  <a:srgbClr val="000000"/>
                </a:solidFill>
                <a:latin typeface="Montserrat"/>
              </a:rPr>
              <a:t>đó</a:t>
            </a:r>
            <a:r>
              <a:rPr lang="en-US" sz="2656" dirty="0">
                <a:solidFill>
                  <a:srgbClr val="000000"/>
                </a:solidFill>
                <a:latin typeface="Montserrat"/>
              </a:rPr>
              <a:t> </a:t>
            </a:r>
            <a:r>
              <a:rPr lang="en-US" sz="2656" dirty="0" err="1">
                <a:solidFill>
                  <a:srgbClr val="000000"/>
                </a:solidFill>
                <a:latin typeface="Montserrat"/>
              </a:rPr>
              <a:t>sẽ</a:t>
            </a:r>
            <a:r>
              <a:rPr lang="en-US" sz="2656" dirty="0">
                <a:solidFill>
                  <a:srgbClr val="000000"/>
                </a:solidFill>
                <a:latin typeface="Montserrat"/>
              </a:rPr>
              <a:t> </a:t>
            </a:r>
            <a:r>
              <a:rPr lang="en-US" sz="2656" dirty="0" err="1">
                <a:solidFill>
                  <a:srgbClr val="000000"/>
                </a:solidFill>
                <a:latin typeface="Montserrat"/>
              </a:rPr>
              <a:t>được</a:t>
            </a:r>
            <a:r>
              <a:rPr lang="en-US" sz="2656" dirty="0">
                <a:solidFill>
                  <a:srgbClr val="000000"/>
                </a:solidFill>
                <a:latin typeface="Montserrat"/>
              </a:rPr>
              <a:t> </a:t>
            </a:r>
            <a:r>
              <a:rPr lang="en-US" sz="2656" dirty="0" err="1">
                <a:solidFill>
                  <a:srgbClr val="000000"/>
                </a:solidFill>
                <a:latin typeface="Montserrat"/>
              </a:rPr>
              <a:t>loại</a:t>
            </a:r>
            <a:r>
              <a:rPr lang="en-US" sz="2656" dirty="0">
                <a:solidFill>
                  <a:srgbClr val="000000"/>
                </a:solidFill>
                <a:latin typeface="Montserrat"/>
              </a:rPr>
              <a:t> </a:t>
            </a:r>
            <a:r>
              <a:rPr lang="en-US" sz="2656" dirty="0" err="1">
                <a:solidFill>
                  <a:srgbClr val="000000"/>
                </a:solidFill>
                <a:latin typeface="Montserrat"/>
              </a:rPr>
              <a:t>bỏ</a:t>
            </a:r>
            <a:r>
              <a:rPr lang="en-US" sz="2656" dirty="0">
                <a:solidFill>
                  <a:srgbClr val="000000"/>
                </a:solidFill>
                <a:latin typeface="Montserrat"/>
              </a:rPr>
              <a:t> </a:t>
            </a:r>
            <a:r>
              <a:rPr lang="en-US" sz="2656" dirty="0" err="1">
                <a:solidFill>
                  <a:srgbClr val="000000"/>
                </a:solidFill>
                <a:latin typeface="Montserrat"/>
              </a:rPr>
              <a:t>khỏi</a:t>
            </a:r>
            <a:r>
              <a:rPr lang="en-US" sz="2656" dirty="0">
                <a:solidFill>
                  <a:srgbClr val="000000"/>
                </a:solidFill>
                <a:latin typeface="Montserrat"/>
              </a:rPr>
              <a:t> </a:t>
            </a:r>
            <a:r>
              <a:rPr lang="en-US" sz="2656" dirty="0" err="1">
                <a:solidFill>
                  <a:srgbClr val="000000"/>
                </a:solidFill>
                <a:latin typeface="Montserrat"/>
              </a:rPr>
              <a:t>hàng</a:t>
            </a:r>
            <a:r>
              <a:rPr lang="en-US" sz="2656" dirty="0">
                <a:solidFill>
                  <a:srgbClr val="000000"/>
                </a:solidFill>
                <a:latin typeface="Montserrat"/>
              </a:rPr>
              <a:t> </a:t>
            </a:r>
            <a:r>
              <a:rPr lang="en-US" sz="2656" dirty="0" err="1">
                <a:solidFill>
                  <a:srgbClr val="000000"/>
                </a:solidFill>
                <a:latin typeface="Montserrat"/>
              </a:rPr>
              <a:t>đợi</a:t>
            </a:r>
            <a:r>
              <a:rPr lang="en-US" sz="2656" dirty="0">
                <a:solidFill>
                  <a:srgbClr val="000000"/>
                </a:solidFill>
                <a:latin typeface="Montserrat"/>
              </a:rPr>
              <a:t>.</a:t>
            </a:r>
          </a:p>
          <a:p>
            <a:pPr marL="1146882" lvl="2" indent="-382294">
              <a:lnSpc>
                <a:spcPts val="3718"/>
              </a:lnSpc>
              <a:buFont typeface="Arial"/>
              <a:buChar char="⚬"/>
            </a:pPr>
            <a:r>
              <a:rPr lang="en-US" sz="2656" dirty="0" err="1">
                <a:solidFill>
                  <a:srgbClr val="000000"/>
                </a:solidFill>
                <a:latin typeface="Montserrat"/>
              </a:rPr>
              <a:t>Tiến</a:t>
            </a:r>
            <a:r>
              <a:rPr lang="en-US" sz="2656" dirty="0">
                <a:solidFill>
                  <a:srgbClr val="000000"/>
                </a:solidFill>
                <a:latin typeface="Montserrat"/>
              </a:rPr>
              <a:t> </a:t>
            </a:r>
            <a:r>
              <a:rPr lang="en-US" sz="2656" dirty="0" err="1">
                <a:solidFill>
                  <a:srgbClr val="000000"/>
                </a:solidFill>
                <a:latin typeface="Montserrat"/>
              </a:rPr>
              <a:t>trình</a:t>
            </a:r>
            <a:r>
              <a:rPr lang="en-US" sz="2656" dirty="0">
                <a:solidFill>
                  <a:srgbClr val="000000"/>
                </a:solidFill>
                <a:latin typeface="Montserrat"/>
              </a:rPr>
              <a:t> </a:t>
            </a:r>
            <a:r>
              <a:rPr lang="en-US" sz="2656" dirty="0" err="1">
                <a:solidFill>
                  <a:srgbClr val="000000"/>
                </a:solidFill>
                <a:latin typeface="Montserrat"/>
              </a:rPr>
              <a:t>tiếp</a:t>
            </a:r>
            <a:r>
              <a:rPr lang="en-US" sz="2656" dirty="0">
                <a:solidFill>
                  <a:srgbClr val="000000"/>
                </a:solidFill>
                <a:latin typeface="Montserrat"/>
              </a:rPr>
              <a:t> </a:t>
            </a:r>
            <a:r>
              <a:rPr lang="en-US" sz="2656" dirty="0" err="1">
                <a:solidFill>
                  <a:srgbClr val="000000"/>
                </a:solidFill>
                <a:latin typeface="Montserrat"/>
              </a:rPr>
              <a:t>theo</a:t>
            </a:r>
            <a:r>
              <a:rPr lang="en-US" sz="2656" dirty="0">
                <a:solidFill>
                  <a:srgbClr val="000000"/>
                </a:solidFill>
                <a:latin typeface="Montserrat"/>
              </a:rPr>
              <a:t> </a:t>
            </a:r>
            <a:r>
              <a:rPr lang="en-US" sz="2656" dirty="0" err="1">
                <a:solidFill>
                  <a:srgbClr val="000000"/>
                </a:solidFill>
                <a:latin typeface="Montserrat"/>
              </a:rPr>
              <a:t>trong</a:t>
            </a:r>
            <a:r>
              <a:rPr lang="en-US" sz="2656" dirty="0">
                <a:solidFill>
                  <a:srgbClr val="000000"/>
                </a:solidFill>
                <a:latin typeface="Montserrat"/>
              </a:rPr>
              <a:t> </a:t>
            </a:r>
            <a:r>
              <a:rPr lang="en-US" sz="2656" dirty="0" err="1">
                <a:solidFill>
                  <a:srgbClr val="000000"/>
                </a:solidFill>
                <a:latin typeface="Montserrat"/>
              </a:rPr>
              <a:t>hàng</a:t>
            </a:r>
            <a:r>
              <a:rPr lang="en-US" sz="2656" dirty="0">
                <a:solidFill>
                  <a:srgbClr val="000000"/>
                </a:solidFill>
                <a:latin typeface="Montserrat"/>
              </a:rPr>
              <a:t> </a:t>
            </a:r>
            <a:r>
              <a:rPr lang="en-US" sz="2656" dirty="0" err="1">
                <a:solidFill>
                  <a:srgbClr val="000000"/>
                </a:solidFill>
                <a:latin typeface="Montserrat"/>
              </a:rPr>
              <a:t>đợi</a:t>
            </a:r>
            <a:r>
              <a:rPr lang="en-US" sz="2656" dirty="0">
                <a:solidFill>
                  <a:srgbClr val="000000"/>
                </a:solidFill>
                <a:latin typeface="Montserrat"/>
              </a:rPr>
              <a:t> </a:t>
            </a:r>
            <a:r>
              <a:rPr lang="en-US" sz="2656" dirty="0" err="1">
                <a:solidFill>
                  <a:srgbClr val="000000"/>
                </a:solidFill>
                <a:latin typeface="Montserrat"/>
              </a:rPr>
              <a:t>sẽ</a:t>
            </a:r>
            <a:r>
              <a:rPr lang="en-US" sz="2656" dirty="0">
                <a:solidFill>
                  <a:srgbClr val="000000"/>
                </a:solidFill>
                <a:latin typeface="Montserrat"/>
              </a:rPr>
              <a:t> </a:t>
            </a:r>
            <a:r>
              <a:rPr lang="en-US" sz="2656" dirty="0" err="1">
                <a:solidFill>
                  <a:srgbClr val="000000"/>
                </a:solidFill>
                <a:latin typeface="Montserrat"/>
              </a:rPr>
              <a:t>được</a:t>
            </a:r>
            <a:r>
              <a:rPr lang="en-US" sz="2656" dirty="0">
                <a:solidFill>
                  <a:srgbClr val="000000"/>
                </a:solidFill>
                <a:latin typeface="Montserrat"/>
              </a:rPr>
              <a:t> </a:t>
            </a:r>
            <a:r>
              <a:rPr lang="en-US" sz="2656" dirty="0" err="1">
                <a:solidFill>
                  <a:srgbClr val="000000"/>
                </a:solidFill>
                <a:latin typeface="Montserrat"/>
              </a:rPr>
              <a:t>đẩy</a:t>
            </a:r>
            <a:r>
              <a:rPr lang="en-US" sz="2656" dirty="0">
                <a:solidFill>
                  <a:srgbClr val="000000"/>
                </a:solidFill>
                <a:latin typeface="Montserrat"/>
              </a:rPr>
              <a:t> </a:t>
            </a:r>
            <a:r>
              <a:rPr lang="en-US" sz="2656" dirty="0" err="1">
                <a:solidFill>
                  <a:srgbClr val="000000"/>
                </a:solidFill>
                <a:latin typeface="Montserrat"/>
              </a:rPr>
              <a:t>lên</a:t>
            </a:r>
            <a:r>
              <a:rPr lang="en-US" sz="2656" dirty="0">
                <a:solidFill>
                  <a:srgbClr val="000000"/>
                </a:solidFill>
                <a:latin typeface="Montserrat"/>
              </a:rPr>
              <a:t> </a:t>
            </a:r>
            <a:r>
              <a:rPr lang="en-US" sz="2656" dirty="0" err="1">
                <a:solidFill>
                  <a:srgbClr val="000000"/>
                </a:solidFill>
                <a:latin typeface="Montserrat"/>
              </a:rPr>
              <a:t>vị</a:t>
            </a:r>
            <a:r>
              <a:rPr lang="en-US" sz="2656" dirty="0">
                <a:solidFill>
                  <a:srgbClr val="000000"/>
                </a:solidFill>
                <a:latin typeface="Montserrat"/>
              </a:rPr>
              <a:t> </a:t>
            </a:r>
            <a:r>
              <a:rPr lang="en-US" sz="2656" dirty="0" err="1">
                <a:solidFill>
                  <a:srgbClr val="000000"/>
                </a:solidFill>
                <a:latin typeface="Montserrat"/>
              </a:rPr>
              <a:t>trí</a:t>
            </a:r>
            <a:r>
              <a:rPr lang="en-US" sz="2656" dirty="0">
                <a:solidFill>
                  <a:srgbClr val="000000"/>
                </a:solidFill>
                <a:latin typeface="Montserrat"/>
              </a:rPr>
              <a:t> </a:t>
            </a:r>
            <a:r>
              <a:rPr lang="en-US" sz="2656" dirty="0" err="1">
                <a:solidFill>
                  <a:srgbClr val="000000"/>
                </a:solidFill>
                <a:latin typeface="Montserrat"/>
              </a:rPr>
              <a:t>đầu</a:t>
            </a:r>
            <a:r>
              <a:rPr lang="en-US" sz="2656" dirty="0">
                <a:solidFill>
                  <a:srgbClr val="000000"/>
                </a:solidFill>
                <a:latin typeface="Montserrat"/>
              </a:rPr>
              <a:t> </a:t>
            </a:r>
            <a:r>
              <a:rPr lang="en-US" sz="2656" dirty="0" err="1">
                <a:solidFill>
                  <a:srgbClr val="000000"/>
                </a:solidFill>
                <a:latin typeface="Montserrat"/>
              </a:rPr>
              <a:t>tiên</a:t>
            </a:r>
            <a:r>
              <a:rPr lang="en-US" sz="2656" dirty="0">
                <a:solidFill>
                  <a:srgbClr val="000000"/>
                </a:solidFill>
                <a:latin typeface="Montserrat"/>
              </a:rPr>
              <a:t> </a:t>
            </a:r>
            <a:r>
              <a:rPr lang="en-US" sz="2656" dirty="0" err="1">
                <a:solidFill>
                  <a:srgbClr val="000000"/>
                </a:solidFill>
                <a:latin typeface="Montserrat"/>
              </a:rPr>
              <a:t>của</a:t>
            </a:r>
            <a:r>
              <a:rPr lang="en-US" sz="2656" dirty="0">
                <a:solidFill>
                  <a:srgbClr val="000000"/>
                </a:solidFill>
                <a:latin typeface="Montserrat"/>
              </a:rPr>
              <a:t> </a:t>
            </a:r>
            <a:r>
              <a:rPr lang="en-US" sz="2656" dirty="0" err="1">
                <a:solidFill>
                  <a:srgbClr val="000000"/>
                </a:solidFill>
                <a:latin typeface="Montserrat"/>
              </a:rPr>
              <a:t>hàng</a:t>
            </a:r>
            <a:r>
              <a:rPr lang="en-US" sz="2656" dirty="0">
                <a:solidFill>
                  <a:srgbClr val="000000"/>
                </a:solidFill>
                <a:latin typeface="Montserrat"/>
              </a:rPr>
              <a:t> </a:t>
            </a:r>
            <a:r>
              <a:rPr lang="en-US" sz="2656" dirty="0" err="1">
                <a:solidFill>
                  <a:srgbClr val="000000"/>
                </a:solidFill>
                <a:latin typeface="Montserrat"/>
              </a:rPr>
              <a:t>đợi</a:t>
            </a:r>
            <a:r>
              <a:rPr lang="en-US" sz="2656" dirty="0">
                <a:solidFill>
                  <a:srgbClr val="000000"/>
                </a:solidFill>
                <a:latin typeface="Montserrat"/>
              </a:rPr>
              <a:t>.</a:t>
            </a:r>
          </a:p>
          <a:p>
            <a:pPr marL="573441" lvl="1" indent="-286721">
              <a:lnSpc>
                <a:spcPts val="3718"/>
              </a:lnSpc>
              <a:buFont typeface="Arial"/>
              <a:buChar char="•"/>
            </a:pPr>
            <a:r>
              <a:rPr lang="en-US" sz="2656" dirty="0" err="1">
                <a:solidFill>
                  <a:srgbClr val="000000"/>
                </a:solidFill>
                <a:latin typeface="Montserrat"/>
              </a:rPr>
              <a:t>Quá</a:t>
            </a:r>
            <a:r>
              <a:rPr lang="en-US" sz="2656" dirty="0">
                <a:solidFill>
                  <a:srgbClr val="000000"/>
                </a:solidFill>
                <a:latin typeface="Montserrat"/>
              </a:rPr>
              <a:t> </a:t>
            </a:r>
            <a:r>
              <a:rPr lang="en-US" sz="2656" dirty="0" err="1">
                <a:solidFill>
                  <a:srgbClr val="000000"/>
                </a:solidFill>
                <a:latin typeface="Montserrat"/>
              </a:rPr>
              <a:t>trình</a:t>
            </a:r>
            <a:r>
              <a:rPr lang="en-US" sz="2656" dirty="0">
                <a:solidFill>
                  <a:srgbClr val="000000"/>
                </a:solidFill>
                <a:latin typeface="Montserrat"/>
              </a:rPr>
              <a:t> </a:t>
            </a:r>
            <a:r>
              <a:rPr lang="en-US" sz="2656" dirty="0" err="1">
                <a:solidFill>
                  <a:srgbClr val="000000"/>
                </a:solidFill>
                <a:latin typeface="Montserrat"/>
              </a:rPr>
              <a:t>này</a:t>
            </a:r>
            <a:r>
              <a:rPr lang="en-US" sz="2656" dirty="0">
                <a:solidFill>
                  <a:srgbClr val="000000"/>
                </a:solidFill>
                <a:latin typeface="Montserrat"/>
              </a:rPr>
              <a:t> </a:t>
            </a:r>
            <a:r>
              <a:rPr lang="en-US" sz="2656" dirty="0" err="1">
                <a:solidFill>
                  <a:srgbClr val="000000"/>
                </a:solidFill>
                <a:latin typeface="Montserrat"/>
              </a:rPr>
              <a:t>sẽ</a:t>
            </a:r>
            <a:r>
              <a:rPr lang="en-US" sz="2656" dirty="0">
                <a:solidFill>
                  <a:srgbClr val="000000"/>
                </a:solidFill>
                <a:latin typeface="Montserrat"/>
              </a:rPr>
              <a:t> </a:t>
            </a:r>
            <a:r>
              <a:rPr lang="en-US" sz="2656" dirty="0" err="1">
                <a:solidFill>
                  <a:srgbClr val="000000"/>
                </a:solidFill>
                <a:latin typeface="Montserrat"/>
              </a:rPr>
              <a:t>tiếp</a:t>
            </a:r>
            <a:r>
              <a:rPr lang="en-US" sz="2656" dirty="0">
                <a:solidFill>
                  <a:srgbClr val="000000"/>
                </a:solidFill>
                <a:latin typeface="Montserrat"/>
              </a:rPr>
              <a:t> </a:t>
            </a:r>
            <a:r>
              <a:rPr lang="en-US" sz="2656" dirty="0" err="1">
                <a:solidFill>
                  <a:srgbClr val="000000"/>
                </a:solidFill>
                <a:latin typeface="Montserrat"/>
              </a:rPr>
              <a:t>tục</a:t>
            </a:r>
            <a:r>
              <a:rPr lang="en-US" sz="2656" dirty="0">
                <a:solidFill>
                  <a:srgbClr val="000000"/>
                </a:solidFill>
                <a:latin typeface="Montserrat"/>
              </a:rPr>
              <a:t> </a:t>
            </a:r>
            <a:r>
              <a:rPr lang="en-US" sz="2656" dirty="0" err="1">
                <a:solidFill>
                  <a:srgbClr val="000000"/>
                </a:solidFill>
                <a:latin typeface="Montserrat"/>
              </a:rPr>
              <a:t>lặp</a:t>
            </a:r>
            <a:r>
              <a:rPr lang="en-US" sz="2656" dirty="0">
                <a:solidFill>
                  <a:srgbClr val="000000"/>
                </a:solidFill>
                <a:latin typeface="Montserrat"/>
              </a:rPr>
              <a:t> </a:t>
            </a:r>
            <a:r>
              <a:rPr lang="en-US" sz="2656" dirty="0" err="1">
                <a:solidFill>
                  <a:srgbClr val="000000"/>
                </a:solidFill>
                <a:latin typeface="Montserrat"/>
              </a:rPr>
              <a:t>đi</a:t>
            </a:r>
            <a:r>
              <a:rPr lang="en-US" sz="2656" dirty="0">
                <a:solidFill>
                  <a:srgbClr val="000000"/>
                </a:solidFill>
                <a:latin typeface="Montserrat"/>
              </a:rPr>
              <a:t> </a:t>
            </a:r>
            <a:r>
              <a:rPr lang="en-US" sz="2656" dirty="0" err="1">
                <a:solidFill>
                  <a:srgbClr val="000000"/>
                </a:solidFill>
                <a:latin typeface="Montserrat"/>
              </a:rPr>
              <a:t>lặp</a:t>
            </a:r>
            <a:r>
              <a:rPr lang="en-US" sz="2656" dirty="0">
                <a:solidFill>
                  <a:srgbClr val="000000"/>
                </a:solidFill>
                <a:latin typeface="Montserrat"/>
              </a:rPr>
              <a:t> </a:t>
            </a:r>
            <a:r>
              <a:rPr lang="en-US" sz="2656" dirty="0" err="1">
                <a:solidFill>
                  <a:srgbClr val="000000"/>
                </a:solidFill>
                <a:latin typeface="Montserrat"/>
              </a:rPr>
              <a:t>lại</a:t>
            </a:r>
            <a:r>
              <a:rPr lang="en-US" sz="2656" dirty="0">
                <a:solidFill>
                  <a:srgbClr val="000000"/>
                </a:solidFill>
                <a:latin typeface="Montserrat"/>
              </a:rPr>
              <a:t> </a:t>
            </a:r>
            <a:r>
              <a:rPr lang="en-US" sz="2656" dirty="0" err="1">
                <a:solidFill>
                  <a:srgbClr val="000000"/>
                </a:solidFill>
                <a:latin typeface="Montserrat"/>
              </a:rPr>
              <a:t>cho</a:t>
            </a:r>
            <a:r>
              <a:rPr lang="en-US" sz="2656" dirty="0">
                <a:solidFill>
                  <a:srgbClr val="000000"/>
                </a:solidFill>
                <a:latin typeface="Montserrat"/>
              </a:rPr>
              <a:t> </a:t>
            </a:r>
            <a:r>
              <a:rPr lang="en-US" sz="2656" dirty="0" err="1">
                <a:solidFill>
                  <a:srgbClr val="000000"/>
                </a:solidFill>
                <a:latin typeface="Montserrat"/>
              </a:rPr>
              <a:t>đến</a:t>
            </a:r>
            <a:r>
              <a:rPr lang="en-US" sz="2656" dirty="0">
                <a:solidFill>
                  <a:srgbClr val="000000"/>
                </a:solidFill>
                <a:latin typeface="Montserrat"/>
              </a:rPr>
              <a:t> </a:t>
            </a:r>
            <a:r>
              <a:rPr lang="en-US" sz="2656" dirty="0" err="1">
                <a:solidFill>
                  <a:srgbClr val="000000"/>
                </a:solidFill>
                <a:latin typeface="Montserrat"/>
              </a:rPr>
              <a:t>khi</a:t>
            </a:r>
            <a:r>
              <a:rPr lang="en-US" sz="2656" dirty="0">
                <a:solidFill>
                  <a:srgbClr val="000000"/>
                </a:solidFill>
                <a:latin typeface="Montserrat"/>
              </a:rPr>
              <a:t> </a:t>
            </a:r>
            <a:r>
              <a:rPr lang="en-US" sz="2656" dirty="0" err="1">
                <a:solidFill>
                  <a:srgbClr val="000000"/>
                </a:solidFill>
                <a:latin typeface="Montserrat"/>
              </a:rPr>
              <a:t>tất</a:t>
            </a:r>
            <a:r>
              <a:rPr lang="en-US" sz="2656" dirty="0">
                <a:solidFill>
                  <a:srgbClr val="000000"/>
                </a:solidFill>
                <a:latin typeface="Montserrat"/>
              </a:rPr>
              <a:t> </a:t>
            </a:r>
            <a:r>
              <a:rPr lang="en-US" sz="2656" dirty="0" err="1">
                <a:solidFill>
                  <a:srgbClr val="000000"/>
                </a:solidFill>
                <a:latin typeface="Montserrat"/>
              </a:rPr>
              <a:t>cả</a:t>
            </a:r>
            <a:r>
              <a:rPr lang="en-US" sz="2656" dirty="0">
                <a:solidFill>
                  <a:srgbClr val="000000"/>
                </a:solidFill>
                <a:latin typeface="Montserrat"/>
              </a:rPr>
              <a:t> </a:t>
            </a:r>
            <a:r>
              <a:rPr lang="en-US" sz="2656" dirty="0" err="1">
                <a:solidFill>
                  <a:srgbClr val="000000"/>
                </a:solidFill>
                <a:latin typeface="Montserrat"/>
              </a:rPr>
              <a:t>các</a:t>
            </a:r>
            <a:r>
              <a:rPr lang="en-US" sz="2656" dirty="0">
                <a:solidFill>
                  <a:srgbClr val="000000"/>
                </a:solidFill>
                <a:latin typeface="Montserrat"/>
              </a:rPr>
              <a:t> </a:t>
            </a:r>
            <a:r>
              <a:rPr lang="en-US" sz="2656" dirty="0" err="1">
                <a:solidFill>
                  <a:srgbClr val="000000"/>
                </a:solidFill>
                <a:latin typeface="Montserrat"/>
              </a:rPr>
              <a:t>tiến</a:t>
            </a:r>
            <a:r>
              <a:rPr lang="en-US" sz="2656" dirty="0">
                <a:solidFill>
                  <a:srgbClr val="000000"/>
                </a:solidFill>
                <a:latin typeface="Montserrat"/>
              </a:rPr>
              <a:t> </a:t>
            </a:r>
            <a:r>
              <a:rPr lang="en-US" sz="2656" dirty="0" err="1">
                <a:solidFill>
                  <a:srgbClr val="000000"/>
                </a:solidFill>
                <a:latin typeface="Montserrat"/>
              </a:rPr>
              <a:t>trình</a:t>
            </a:r>
            <a:r>
              <a:rPr lang="en-US" sz="2656" dirty="0">
                <a:solidFill>
                  <a:srgbClr val="000000"/>
                </a:solidFill>
                <a:latin typeface="Montserrat"/>
              </a:rPr>
              <a:t> </a:t>
            </a:r>
            <a:r>
              <a:rPr lang="en-US" sz="2656" dirty="0" err="1">
                <a:solidFill>
                  <a:srgbClr val="000000"/>
                </a:solidFill>
                <a:latin typeface="Montserrat"/>
              </a:rPr>
              <a:t>trong</a:t>
            </a:r>
            <a:r>
              <a:rPr lang="en-US" sz="2656" dirty="0">
                <a:solidFill>
                  <a:srgbClr val="000000"/>
                </a:solidFill>
                <a:latin typeface="Montserrat"/>
              </a:rPr>
              <a:t> </a:t>
            </a:r>
            <a:r>
              <a:rPr lang="en-US" sz="2656" dirty="0" err="1">
                <a:solidFill>
                  <a:srgbClr val="000000"/>
                </a:solidFill>
                <a:latin typeface="Montserrat"/>
              </a:rPr>
              <a:t>hệ</a:t>
            </a:r>
            <a:r>
              <a:rPr lang="en-US" sz="2656" dirty="0">
                <a:solidFill>
                  <a:srgbClr val="000000"/>
                </a:solidFill>
                <a:latin typeface="Montserrat"/>
              </a:rPr>
              <a:t> </a:t>
            </a:r>
            <a:r>
              <a:rPr lang="en-US" sz="2656" dirty="0" err="1">
                <a:solidFill>
                  <a:srgbClr val="000000"/>
                </a:solidFill>
                <a:latin typeface="Montserrat"/>
              </a:rPr>
              <a:t>thống</a:t>
            </a:r>
            <a:r>
              <a:rPr lang="en-US" sz="2656" dirty="0">
                <a:solidFill>
                  <a:srgbClr val="000000"/>
                </a:solidFill>
                <a:latin typeface="Montserrat"/>
              </a:rPr>
              <a:t> </a:t>
            </a:r>
            <a:r>
              <a:rPr lang="en-US" sz="2656" dirty="0" err="1">
                <a:solidFill>
                  <a:srgbClr val="000000"/>
                </a:solidFill>
                <a:latin typeface="Montserrat"/>
              </a:rPr>
              <a:t>đều</a:t>
            </a:r>
            <a:r>
              <a:rPr lang="en-US" sz="2656" dirty="0">
                <a:solidFill>
                  <a:srgbClr val="000000"/>
                </a:solidFill>
                <a:latin typeface="Montserrat"/>
              </a:rPr>
              <a:t> </a:t>
            </a:r>
            <a:r>
              <a:rPr lang="en-US" sz="2656" dirty="0" err="1">
                <a:solidFill>
                  <a:srgbClr val="000000"/>
                </a:solidFill>
                <a:latin typeface="Montserrat"/>
              </a:rPr>
              <a:t>được</a:t>
            </a:r>
            <a:r>
              <a:rPr lang="en-US" sz="2656" dirty="0">
                <a:solidFill>
                  <a:srgbClr val="000000"/>
                </a:solidFill>
                <a:latin typeface="Montserrat"/>
              </a:rPr>
              <a:t> </a:t>
            </a:r>
            <a:r>
              <a:rPr lang="en-US" sz="2656" dirty="0" err="1">
                <a:solidFill>
                  <a:srgbClr val="000000"/>
                </a:solidFill>
                <a:latin typeface="Montserrat"/>
              </a:rPr>
              <a:t>xử</a:t>
            </a:r>
            <a:r>
              <a:rPr lang="en-US" sz="2656" dirty="0">
                <a:solidFill>
                  <a:srgbClr val="000000"/>
                </a:solidFill>
                <a:latin typeface="Montserrat"/>
              </a:rPr>
              <a:t> </a:t>
            </a:r>
            <a:r>
              <a:rPr lang="en-US" sz="2656" dirty="0" err="1">
                <a:solidFill>
                  <a:srgbClr val="000000"/>
                </a:solidFill>
                <a:latin typeface="Montserrat"/>
              </a:rPr>
              <a:t>lý</a:t>
            </a:r>
            <a:r>
              <a:rPr lang="en-US" sz="2656" dirty="0">
                <a:solidFill>
                  <a:srgbClr val="000000"/>
                </a:solidFill>
                <a:latin typeface="Montserrat"/>
              </a:rPr>
              <a:t> </a:t>
            </a:r>
            <a:r>
              <a:rPr lang="en-US" sz="2656" dirty="0" err="1">
                <a:solidFill>
                  <a:srgbClr val="000000"/>
                </a:solidFill>
                <a:latin typeface="Montserrat"/>
              </a:rPr>
              <a:t>xong</a:t>
            </a:r>
            <a:r>
              <a:rPr lang="en-US" sz="2656" dirty="0">
                <a:solidFill>
                  <a:srgbClr val="000000"/>
                </a:solidFill>
                <a:latin typeface="Montserrat"/>
              </a:rPr>
              <a:t>.</a:t>
            </a:r>
          </a:p>
          <a:p>
            <a:pPr marL="573441" lvl="1" indent="-286721">
              <a:lnSpc>
                <a:spcPts val="3718"/>
              </a:lnSpc>
              <a:buFont typeface="Arial"/>
              <a:buChar char="•"/>
            </a:pPr>
            <a:r>
              <a:rPr lang="en-US" sz="2656" dirty="0">
                <a:solidFill>
                  <a:srgbClr val="000000"/>
                </a:solidFill>
                <a:latin typeface="Montserrat"/>
              </a:rPr>
              <a:t>Waiting time = first scheduled time – arrival time (</a:t>
            </a:r>
            <a:r>
              <a:rPr lang="en-US" sz="2656" dirty="0" err="1">
                <a:solidFill>
                  <a:srgbClr val="000000"/>
                </a:solidFill>
                <a:latin typeface="Montserrat"/>
              </a:rPr>
              <a:t>ms</a:t>
            </a:r>
            <a:r>
              <a:rPr lang="en-US" sz="2656" dirty="0">
                <a:solidFill>
                  <a:srgbClr val="000000"/>
                </a:solidFill>
                <a:latin typeface="Montserrat"/>
              </a:rPr>
              <a:t>)</a:t>
            </a:r>
          </a:p>
          <a:p>
            <a:pPr marL="573441" lvl="1" indent="-286721">
              <a:lnSpc>
                <a:spcPts val="3718"/>
              </a:lnSpc>
              <a:buFont typeface="Arial"/>
              <a:buChar char="•"/>
            </a:pPr>
            <a:r>
              <a:rPr lang="en-US" sz="2656" dirty="0">
                <a:solidFill>
                  <a:srgbClr val="000000"/>
                </a:solidFill>
                <a:latin typeface="Montserrat"/>
              </a:rPr>
              <a:t>Turnaround Time = execution time + waiting time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300"/>
                                        <p:tgtEl>
                                          <p:spTgt spid="10"/>
                                        </p:tgtEl>
                                      </p:cBhvr>
                                    </p:animEffect>
                                  </p:childTnLst>
                                </p:cTn>
                              </p:par>
                            </p:childTnLst>
                          </p:cTn>
                        </p:par>
                        <p:par>
                          <p:cTn id="23" fill="hold">
                            <p:stCondLst>
                              <p:cond delay="1800"/>
                            </p:stCondLst>
                            <p:childTnLst>
                              <p:par>
                                <p:cTn id="24" presetID="9"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37100" y="276029"/>
          <a:ext cx="16522200" cy="7839077"/>
        </p:xfrm>
        <a:graphic>
          <a:graphicData uri="http://schemas.openxmlformats.org/drawingml/2006/table">
            <a:tbl>
              <a:tblPr/>
              <a:tblGrid>
                <a:gridCol w="3304440">
                  <a:extLst>
                    <a:ext uri="{9D8B030D-6E8A-4147-A177-3AD203B41FA5}">
                      <a16:colId xmlns:a16="http://schemas.microsoft.com/office/drawing/2014/main" val="20000"/>
                    </a:ext>
                  </a:extLst>
                </a:gridCol>
                <a:gridCol w="3304440">
                  <a:extLst>
                    <a:ext uri="{9D8B030D-6E8A-4147-A177-3AD203B41FA5}">
                      <a16:colId xmlns:a16="http://schemas.microsoft.com/office/drawing/2014/main" val="20001"/>
                    </a:ext>
                  </a:extLst>
                </a:gridCol>
                <a:gridCol w="3304440">
                  <a:extLst>
                    <a:ext uri="{9D8B030D-6E8A-4147-A177-3AD203B41FA5}">
                      <a16:colId xmlns:a16="http://schemas.microsoft.com/office/drawing/2014/main" val="20002"/>
                    </a:ext>
                  </a:extLst>
                </a:gridCol>
                <a:gridCol w="3304440">
                  <a:extLst>
                    <a:ext uri="{9D8B030D-6E8A-4147-A177-3AD203B41FA5}">
                      <a16:colId xmlns:a16="http://schemas.microsoft.com/office/drawing/2014/main" val="20003"/>
                    </a:ext>
                  </a:extLst>
                </a:gridCol>
                <a:gridCol w="3304440">
                  <a:extLst>
                    <a:ext uri="{9D8B030D-6E8A-4147-A177-3AD203B41FA5}">
                      <a16:colId xmlns:a16="http://schemas.microsoft.com/office/drawing/2014/main" val="20004"/>
                    </a:ext>
                  </a:extLst>
                </a:gridCol>
              </a:tblGrid>
              <a:tr h="1579301">
                <a:tc>
                  <a:txBody>
                    <a:bodyPr/>
                    <a:lstStyle/>
                    <a:p>
                      <a:pPr algn="ctr">
                        <a:lnSpc>
                          <a:spcPts val="4200"/>
                        </a:lnSpc>
                        <a:defRPr/>
                      </a:pPr>
                      <a:r>
                        <a:rPr lang="en-US" sz="3000">
                          <a:solidFill>
                            <a:srgbClr val="000000"/>
                          </a:solidFill>
                          <a:latin typeface="Arimo Bold"/>
                        </a:rPr>
                        <a:t>PROCESS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Bold"/>
                        </a:rPr>
                        <a:t>Burst Time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Bold"/>
                        </a:rPr>
                        <a:t>Arrival Time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Bold"/>
                        </a:rPr>
                        <a:t>Turnaround </a:t>
                      </a:r>
                      <a:endParaRPr lang="en-US" sz="1100"/>
                    </a:p>
                    <a:p>
                      <a:pPr algn="ctr">
                        <a:lnSpc>
                          <a:spcPts val="4200"/>
                        </a:lnSpc>
                      </a:pPr>
                      <a:r>
                        <a:rPr lang="en-US" sz="3000">
                          <a:solidFill>
                            <a:srgbClr val="000000"/>
                          </a:solidFill>
                          <a:latin typeface="Arimo Bold"/>
                        </a:rPr>
                        <a:t>Time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Bold"/>
                        </a:rPr>
                        <a:t>Waiting Time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43296">
                <a:tc>
                  <a:txBody>
                    <a:bodyPr/>
                    <a:lstStyle/>
                    <a:p>
                      <a:pPr algn="ctr">
                        <a:lnSpc>
                          <a:spcPts val="4200"/>
                        </a:lnSpc>
                        <a:defRPr/>
                      </a:pPr>
                      <a:r>
                        <a:rPr lang="en-US" sz="3000">
                          <a:solidFill>
                            <a:srgbClr val="000000"/>
                          </a:solidFill>
                          <a:latin typeface="Arimo"/>
                        </a:rPr>
                        <a:t>P1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a:rPr>
                        <a:t>11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a:rPr>
                        <a:t>11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43296">
                <a:tc>
                  <a:txBody>
                    <a:bodyPr/>
                    <a:lstStyle/>
                    <a:p>
                      <a:pPr algn="ctr">
                        <a:lnSpc>
                          <a:spcPts val="4200"/>
                        </a:lnSpc>
                        <a:defRPr/>
                      </a:pPr>
                      <a:r>
                        <a:rPr lang="en-US" sz="3000">
                          <a:solidFill>
                            <a:srgbClr val="000000"/>
                          </a:solidFill>
                          <a:latin typeface="Arimo"/>
                        </a:rPr>
                        <a:t>P2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a:rPr>
                        <a:t>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a:rPr>
                        <a:t>15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a:rPr>
                        <a:t>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43296">
                <a:tc>
                  <a:txBody>
                    <a:bodyPr/>
                    <a:lstStyle/>
                    <a:p>
                      <a:pPr algn="ctr">
                        <a:lnSpc>
                          <a:spcPts val="4200"/>
                        </a:lnSpc>
                        <a:defRPr/>
                      </a:pPr>
                      <a:r>
                        <a:rPr lang="en-US" sz="3000">
                          <a:solidFill>
                            <a:srgbClr val="000000"/>
                          </a:solidFill>
                          <a:latin typeface="Arimo"/>
                        </a:rPr>
                        <a:t>P3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a:rPr>
                        <a:t>19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a:rPr>
                        <a:t>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a:rPr>
                        <a:t>29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a:rPr>
                        <a:t>10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43296">
                <a:tc>
                  <a:txBody>
                    <a:bodyPr/>
                    <a:lstStyle/>
                    <a:p>
                      <a:pPr algn="ctr">
                        <a:lnSpc>
                          <a:spcPts val="4200"/>
                        </a:lnSpc>
                        <a:defRPr/>
                      </a:pPr>
                      <a:r>
                        <a:rPr lang="en-US" sz="3000">
                          <a:solidFill>
                            <a:srgbClr val="000000"/>
                          </a:solidFill>
                          <a:latin typeface="Arimo"/>
                        </a:rPr>
                        <a:t>P4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a:rPr>
                        <a:t>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a:rPr>
                        <a:t>13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a:rPr>
                        <a:t>28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a:rPr>
                        <a:t>24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43296">
                <a:tc>
                  <a:txBody>
                    <a:bodyPr/>
                    <a:lstStyle/>
                    <a:p>
                      <a:pPr algn="ctr">
                        <a:lnSpc>
                          <a:spcPts val="4200"/>
                        </a:lnSpc>
                        <a:defRPr/>
                      </a:pPr>
                      <a:r>
                        <a:rPr lang="en-US" sz="3000">
                          <a:solidFill>
                            <a:srgbClr val="000000"/>
                          </a:solidFill>
                          <a:latin typeface="Arimo"/>
                        </a:rPr>
                        <a:t>P5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a:rPr>
                        <a:t>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a:rPr>
                        <a:t>17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a:rPr>
                        <a:t>33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a:rPr>
                        <a:t>24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43296">
                <a:tc>
                  <a:txBody>
                    <a:bodyPr/>
                    <a:lstStyle/>
                    <a:p>
                      <a:pPr algn="ctr">
                        <a:lnSpc>
                          <a:spcPts val="42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a:rPr>
                        <a:t>Average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a:rPr>
                        <a:t>23.2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a:rPr>
                        <a:t>13.2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3" name="Table 3"/>
          <p:cNvGraphicFramePr>
            <a:graphicFrameLocks noGrp="1"/>
          </p:cNvGraphicFramePr>
          <p:nvPr/>
        </p:nvGraphicFramePr>
        <p:xfrm>
          <a:off x="737100" y="8445352"/>
          <a:ext cx="16522200" cy="1076325"/>
        </p:xfrm>
        <a:graphic>
          <a:graphicData uri="http://schemas.openxmlformats.org/drawingml/2006/table">
            <a:tbl>
              <a:tblPr/>
              <a:tblGrid>
                <a:gridCol w="3304440">
                  <a:extLst>
                    <a:ext uri="{9D8B030D-6E8A-4147-A177-3AD203B41FA5}">
                      <a16:colId xmlns:a16="http://schemas.microsoft.com/office/drawing/2014/main" val="20000"/>
                    </a:ext>
                  </a:extLst>
                </a:gridCol>
                <a:gridCol w="3304440">
                  <a:extLst>
                    <a:ext uri="{9D8B030D-6E8A-4147-A177-3AD203B41FA5}">
                      <a16:colId xmlns:a16="http://schemas.microsoft.com/office/drawing/2014/main" val="20001"/>
                    </a:ext>
                  </a:extLst>
                </a:gridCol>
                <a:gridCol w="3304440">
                  <a:extLst>
                    <a:ext uri="{9D8B030D-6E8A-4147-A177-3AD203B41FA5}">
                      <a16:colId xmlns:a16="http://schemas.microsoft.com/office/drawing/2014/main" val="20002"/>
                    </a:ext>
                  </a:extLst>
                </a:gridCol>
                <a:gridCol w="3304440">
                  <a:extLst>
                    <a:ext uri="{9D8B030D-6E8A-4147-A177-3AD203B41FA5}">
                      <a16:colId xmlns:a16="http://schemas.microsoft.com/office/drawing/2014/main" val="20003"/>
                    </a:ext>
                  </a:extLst>
                </a:gridCol>
                <a:gridCol w="3304440">
                  <a:extLst>
                    <a:ext uri="{9D8B030D-6E8A-4147-A177-3AD203B41FA5}">
                      <a16:colId xmlns:a16="http://schemas.microsoft.com/office/drawing/2014/main" val="20004"/>
                    </a:ext>
                  </a:extLst>
                </a:gridCol>
              </a:tblGrid>
              <a:tr h="1076325">
                <a:tc>
                  <a:txBody>
                    <a:bodyPr/>
                    <a:lstStyle/>
                    <a:p>
                      <a:pPr algn="ctr">
                        <a:lnSpc>
                          <a:spcPts val="4200"/>
                        </a:lnSpc>
                        <a:defRPr/>
                      </a:pPr>
                      <a:r>
                        <a:rPr lang="en-US" sz="3000">
                          <a:solidFill>
                            <a:srgbClr val="000000"/>
                          </a:solidFill>
                          <a:latin typeface="Arimo Bold"/>
                        </a:rPr>
                        <a:t>P1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Bold"/>
                        </a:rPr>
                        <a:t>P2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Bold"/>
                        </a:rPr>
                        <a:t>P3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Bold"/>
                        </a:rPr>
                        <a:t>P4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rimo Bold"/>
                        </a:rPr>
                        <a:t>P5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 name="TextBox 4"/>
          <p:cNvSpPr txBox="1"/>
          <p:nvPr/>
        </p:nvSpPr>
        <p:spPr>
          <a:xfrm>
            <a:off x="903920" y="9445477"/>
            <a:ext cx="317897" cy="53340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rimo"/>
              </a:rPr>
              <a:t>0 </a:t>
            </a:r>
          </a:p>
        </p:txBody>
      </p:sp>
      <p:sp>
        <p:nvSpPr>
          <p:cNvPr id="5" name="TextBox 5"/>
          <p:cNvSpPr txBox="1"/>
          <p:nvPr/>
        </p:nvSpPr>
        <p:spPr>
          <a:xfrm>
            <a:off x="3676795" y="9445477"/>
            <a:ext cx="423862" cy="53340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rimo"/>
              </a:rPr>
              <a:t>11</a:t>
            </a:r>
          </a:p>
        </p:txBody>
      </p:sp>
      <p:sp>
        <p:nvSpPr>
          <p:cNvPr id="6" name="TextBox 6"/>
          <p:cNvSpPr txBox="1"/>
          <p:nvPr/>
        </p:nvSpPr>
        <p:spPr>
          <a:xfrm>
            <a:off x="6958019" y="9445477"/>
            <a:ext cx="423862" cy="53340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rimo"/>
              </a:rPr>
              <a:t>18</a:t>
            </a:r>
          </a:p>
        </p:txBody>
      </p:sp>
      <p:sp>
        <p:nvSpPr>
          <p:cNvPr id="7" name="TextBox 7"/>
          <p:cNvSpPr txBox="1"/>
          <p:nvPr/>
        </p:nvSpPr>
        <p:spPr>
          <a:xfrm>
            <a:off x="10172706" y="9445477"/>
            <a:ext cx="423862" cy="53340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rimo"/>
              </a:rPr>
              <a:t>37</a:t>
            </a:r>
          </a:p>
        </p:txBody>
      </p:sp>
      <p:sp>
        <p:nvSpPr>
          <p:cNvPr id="8" name="TextBox 8"/>
          <p:cNvSpPr txBox="1"/>
          <p:nvPr/>
        </p:nvSpPr>
        <p:spPr>
          <a:xfrm>
            <a:off x="13455868" y="9445477"/>
            <a:ext cx="423862" cy="53340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rimo"/>
              </a:rPr>
              <a:t>41</a:t>
            </a:r>
          </a:p>
        </p:txBody>
      </p:sp>
      <p:sp>
        <p:nvSpPr>
          <p:cNvPr id="9" name="TextBox 9"/>
          <p:cNvSpPr txBox="1"/>
          <p:nvPr/>
        </p:nvSpPr>
        <p:spPr>
          <a:xfrm>
            <a:off x="16668618" y="9445477"/>
            <a:ext cx="423862" cy="53340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rimo"/>
              </a:rPr>
              <a:t>50</a:t>
            </a: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62546" y="-555914"/>
            <a:ext cx="7580168" cy="11398827"/>
            <a:chOff x="0" y="0"/>
            <a:chExt cx="1996423" cy="3002160"/>
          </a:xfrm>
        </p:grpSpPr>
        <p:sp>
          <p:nvSpPr>
            <p:cNvPr id="3" name="Freeform 3"/>
            <p:cNvSpPr/>
            <p:nvPr/>
          </p:nvSpPr>
          <p:spPr>
            <a:xfrm>
              <a:off x="0" y="0"/>
              <a:ext cx="1996423" cy="3002160"/>
            </a:xfrm>
            <a:custGeom>
              <a:avLst/>
              <a:gdLst/>
              <a:ahLst/>
              <a:cxnLst/>
              <a:rect l="l" t="t" r="r" b="b"/>
              <a:pathLst>
                <a:path w="1996423" h="3002160">
                  <a:moveTo>
                    <a:pt x="0" y="0"/>
                  </a:moveTo>
                  <a:lnTo>
                    <a:pt x="1996423" y="0"/>
                  </a:lnTo>
                  <a:lnTo>
                    <a:pt x="1996423" y="3002160"/>
                  </a:lnTo>
                  <a:lnTo>
                    <a:pt x="0" y="3002160"/>
                  </a:lnTo>
                  <a:close/>
                </a:path>
              </a:pathLst>
            </a:custGeom>
            <a:solidFill>
              <a:srgbClr val="322F50"/>
            </a:solidFill>
          </p:spPr>
        </p:sp>
        <p:sp>
          <p:nvSpPr>
            <p:cNvPr id="4" name="TextBox 4"/>
            <p:cNvSpPr txBox="1"/>
            <p:nvPr/>
          </p:nvSpPr>
          <p:spPr>
            <a:xfrm>
              <a:off x="0" y="-47625"/>
              <a:ext cx="1996423" cy="304978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sp>
        <p:nvSpPr>
          <p:cNvPr id="5" name="TextBox 5"/>
          <p:cNvSpPr txBox="1"/>
          <p:nvPr/>
        </p:nvSpPr>
        <p:spPr>
          <a:xfrm>
            <a:off x="5549395" y="3339577"/>
            <a:ext cx="9215417" cy="2701925"/>
          </a:xfrm>
          <a:prstGeom prst="rect">
            <a:avLst/>
          </a:prstGeom>
        </p:spPr>
        <p:txBody>
          <a:bodyPr lIns="0" tIns="0" rIns="0" bIns="0" rtlCol="0" anchor="t">
            <a:spAutoFit/>
          </a:bodyPr>
          <a:lstStyle/>
          <a:p>
            <a:pPr>
              <a:lnSpc>
                <a:spcPts val="6999"/>
              </a:lnSpc>
            </a:pPr>
            <a:r>
              <a:rPr lang="en-US" sz="6999">
                <a:solidFill>
                  <a:srgbClr val="FFFFFF"/>
                </a:solidFill>
                <a:latin typeface="Montserrat Bold"/>
              </a:rPr>
              <a:t>   ĐÁNH GIÁ</a:t>
            </a:r>
          </a:p>
          <a:p>
            <a:pPr>
              <a:lnSpc>
                <a:spcPts val="6999"/>
              </a:lnSpc>
            </a:pPr>
            <a:r>
              <a:rPr lang="en-US" sz="6999">
                <a:solidFill>
                  <a:srgbClr val="FFFFFF"/>
                </a:solidFill>
                <a:latin typeface="Montserrat Bold"/>
              </a:rPr>
              <a:t> </a:t>
            </a:r>
          </a:p>
          <a:p>
            <a:pPr>
              <a:lnSpc>
                <a:spcPts val="6999"/>
              </a:lnSpc>
            </a:pPr>
            <a:r>
              <a:rPr lang="en-US" sz="6999">
                <a:solidFill>
                  <a:srgbClr val="FFFFFF"/>
                </a:solidFill>
                <a:latin typeface="Montserrat Bold"/>
              </a:rPr>
              <a:t>THUẬT TOÁN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22F50"/>
        </a:solidFill>
        <a:effectLst/>
      </p:bgPr>
    </p:bg>
    <p:spTree>
      <p:nvGrpSpPr>
        <p:cNvPr id="1" name=""/>
        <p:cNvGrpSpPr/>
        <p:nvPr/>
      </p:nvGrpSpPr>
      <p:grpSpPr>
        <a:xfrm>
          <a:off x="0" y="0"/>
          <a:ext cx="0" cy="0"/>
          <a:chOff x="0" y="0"/>
          <a:chExt cx="0" cy="0"/>
        </a:xfrm>
      </p:grpSpPr>
      <p:grpSp>
        <p:nvGrpSpPr>
          <p:cNvPr id="2" name="Group 2"/>
          <p:cNvGrpSpPr/>
          <p:nvPr/>
        </p:nvGrpSpPr>
        <p:grpSpPr>
          <a:xfrm>
            <a:off x="5977369" y="6115790"/>
            <a:ext cx="11710555" cy="2960517"/>
            <a:chOff x="0" y="0"/>
            <a:chExt cx="3084261" cy="779725"/>
          </a:xfrm>
        </p:grpSpPr>
        <p:sp>
          <p:nvSpPr>
            <p:cNvPr id="3" name="Freeform 3"/>
            <p:cNvSpPr/>
            <p:nvPr/>
          </p:nvSpPr>
          <p:spPr>
            <a:xfrm>
              <a:off x="0" y="0"/>
              <a:ext cx="3084261" cy="779725"/>
            </a:xfrm>
            <a:custGeom>
              <a:avLst/>
              <a:gdLst/>
              <a:ahLst/>
              <a:cxnLst/>
              <a:rect l="l" t="t" r="r" b="b"/>
              <a:pathLst>
                <a:path w="3084261" h="779725">
                  <a:moveTo>
                    <a:pt x="0" y="0"/>
                  </a:moveTo>
                  <a:lnTo>
                    <a:pt x="3084261" y="0"/>
                  </a:lnTo>
                  <a:lnTo>
                    <a:pt x="3084261" y="779725"/>
                  </a:lnTo>
                  <a:lnTo>
                    <a:pt x="0" y="779725"/>
                  </a:lnTo>
                  <a:close/>
                </a:path>
              </a:pathLst>
            </a:custGeom>
            <a:solidFill>
              <a:srgbClr val="FFFFFF"/>
            </a:solidFill>
          </p:spPr>
        </p:sp>
        <p:sp>
          <p:nvSpPr>
            <p:cNvPr id="4" name="TextBox 4"/>
            <p:cNvSpPr txBox="1"/>
            <p:nvPr/>
          </p:nvSpPr>
          <p:spPr>
            <a:xfrm>
              <a:off x="0" y="-47625"/>
              <a:ext cx="3084261" cy="82735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7224938" y="896699"/>
            <a:ext cx="9215417" cy="2735428"/>
          </a:xfrm>
          <a:prstGeom prst="rect">
            <a:avLst/>
          </a:prstGeom>
        </p:spPr>
        <p:txBody>
          <a:bodyPr lIns="0" tIns="0" rIns="0" bIns="0" rtlCol="0" anchor="t">
            <a:spAutoFit/>
          </a:bodyPr>
          <a:lstStyle/>
          <a:p>
            <a:pPr algn="ctr">
              <a:lnSpc>
                <a:spcPts val="10569"/>
              </a:lnSpc>
            </a:pPr>
            <a:r>
              <a:rPr lang="en-US" sz="10569" dirty="0">
                <a:solidFill>
                  <a:srgbClr val="FFFFFF"/>
                </a:solidFill>
                <a:latin typeface="Montserrat Bold"/>
              </a:rPr>
              <a:t>ƯU ĐIỂM</a:t>
            </a:r>
          </a:p>
          <a:p>
            <a:pPr algn="ctr">
              <a:lnSpc>
                <a:spcPts val="10569"/>
              </a:lnSpc>
            </a:pPr>
            <a:endParaRPr lang="en-US" sz="10569" dirty="0">
              <a:solidFill>
                <a:srgbClr val="FFFFFF"/>
              </a:solidFill>
              <a:latin typeface="Montserrat Bold"/>
            </a:endParaRPr>
          </a:p>
        </p:txBody>
      </p:sp>
      <p:grpSp>
        <p:nvGrpSpPr>
          <p:cNvPr id="6" name="Group 6"/>
          <p:cNvGrpSpPr/>
          <p:nvPr/>
        </p:nvGrpSpPr>
        <p:grpSpPr>
          <a:xfrm>
            <a:off x="5977369" y="2650219"/>
            <a:ext cx="2971057" cy="2785308"/>
            <a:chOff x="0" y="0"/>
            <a:chExt cx="1205394" cy="1130033"/>
          </a:xfrm>
        </p:grpSpPr>
        <p:sp>
          <p:nvSpPr>
            <p:cNvPr id="7" name="Freeform 7"/>
            <p:cNvSpPr/>
            <p:nvPr/>
          </p:nvSpPr>
          <p:spPr>
            <a:xfrm>
              <a:off x="0" y="0"/>
              <a:ext cx="1205394" cy="1130033"/>
            </a:xfrm>
            <a:custGeom>
              <a:avLst/>
              <a:gdLst/>
              <a:ahLst/>
              <a:cxnLst/>
              <a:rect l="l" t="t" r="r" b="b"/>
              <a:pathLst>
                <a:path w="1205394" h="1130033">
                  <a:moveTo>
                    <a:pt x="602697" y="0"/>
                  </a:moveTo>
                  <a:cubicBezTo>
                    <a:pt x="269837" y="0"/>
                    <a:pt x="0" y="252967"/>
                    <a:pt x="0" y="565017"/>
                  </a:cubicBezTo>
                  <a:cubicBezTo>
                    <a:pt x="0" y="877067"/>
                    <a:pt x="269837" y="1130033"/>
                    <a:pt x="602697" y="1130033"/>
                  </a:cubicBezTo>
                  <a:cubicBezTo>
                    <a:pt x="935557" y="1130033"/>
                    <a:pt x="1205394" y="877067"/>
                    <a:pt x="1205394" y="565017"/>
                  </a:cubicBezTo>
                  <a:cubicBezTo>
                    <a:pt x="1205394" y="252967"/>
                    <a:pt x="935557" y="0"/>
                    <a:pt x="602697" y="0"/>
                  </a:cubicBezTo>
                  <a:close/>
                </a:path>
              </a:pathLst>
            </a:custGeom>
            <a:solidFill>
              <a:srgbClr val="FFFFFF"/>
            </a:solidFill>
            <a:ln w="38100" cap="sq">
              <a:solidFill>
                <a:srgbClr val="000000"/>
              </a:solidFill>
              <a:prstDash val="solid"/>
              <a:miter/>
            </a:ln>
          </p:spPr>
          <p:txBody>
            <a:bodyPr/>
            <a:lstStyle/>
            <a:p>
              <a:endParaRPr lang="en-US" dirty="0"/>
            </a:p>
          </p:txBody>
        </p:sp>
        <p:sp>
          <p:nvSpPr>
            <p:cNvPr id="8" name="TextBox 8"/>
            <p:cNvSpPr txBox="1"/>
            <p:nvPr/>
          </p:nvSpPr>
          <p:spPr>
            <a:xfrm>
              <a:off x="113006" y="58316"/>
              <a:ext cx="979382" cy="96577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087706" y="6276043"/>
            <a:ext cx="2885228" cy="2800264"/>
            <a:chOff x="0" y="0"/>
            <a:chExt cx="1199035" cy="1163726"/>
          </a:xfrm>
        </p:grpSpPr>
        <p:sp>
          <p:nvSpPr>
            <p:cNvPr id="10" name="Freeform 10"/>
            <p:cNvSpPr/>
            <p:nvPr/>
          </p:nvSpPr>
          <p:spPr>
            <a:xfrm>
              <a:off x="0" y="0"/>
              <a:ext cx="1199035" cy="1163726"/>
            </a:xfrm>
            <a:custGeom>
              <a:avLst/>
              <a:gdLst/>
              <a:ahLst/>
              <a:cxnLst/>
              <a:rect l="l" t="t" r="r" b="b"/>
              <a:pathLst>
                <a:path w="1199035" h="1163726">
                  <a:moveTo>
                    <a:pt x="599518" y="0"/>
                  </a:moveTo>
                  <a:cubicBezTo>
                    <a:pt x="268413" y="0"/>
                    <a:pt x="0" y="260509"/>
                    <a:pt x="0" y="581863"/>
                  </a:cubicBezTo>
                  <a:cubicBezTo>
                    <a:pt x="0" y="903217"/>
                    <a:pt x="268413" y="1163726"/>
                    <a:pt x="599518" y="1163726"/>
                  </a:cubicBezTo>
                  <a:cubicBezTo>
                    <a:pt x="930622" y="1163726"/>
                    <a:pt x="1199035" y="903217"/>
                    <a:pt x="1199035" y="581863"/>
                  </a:cubicBezTo>
                  <a:cubicBezTo>
                    <a:pt x="1199035" y="260509"/>
                    <a:pt x="930622" y="0"/>
                    <a:pt x="599518" y="0"/>
                  </a:cubicBezTo>
                  <a:close/>
                </a:path>
              </a:pathLst>
            </a:custGeom>
            <a:solidFill>
              <a:srgbClr val="322F50"/>
            </a:solidFill>
            <a:ln w="38100" cap="sq">
              <a:solidFill>
                <a:srgbClr val="000000"/>
              </a:solidFill>
              <a:prstDash val="solid"/>
              <a:miter/>
            </a:ln>
          </p:spPr>
          <p:txBody>
            <a:bodyPr/>
            <a:lstStyle/>
            <a:p>
              <a:endParaRPr lang="en-US" dirty="0"/>
            </a:p>
          </p:txBody>
        </p:sp>
        <p:sp>
          <p:nvSpPr>
            <p:cNvPr id="11" name="TextBox 11"/>
            <p:cNvSpPr txBox="1"/>
            <p:nvPr/>
          </p:nvSpPr>
          <p:spPr>
            <a:xfrm>
              <a:off x="112410" y="61474"/>
              <a:ext cx="974216" cy="993153"/>
            </a:xfrm>
            <a:prstGeom prst="rect">
              <a:avLst/>
            </a:prstGeom>
          </p:spPr>
          <p:txBody>
            <a:bodyPr lIns="50800" tIns="50800" rIns="50800" bIns="50800" rtlCol="0" anchor="ctr"/>
            <a:lstStyle/>
            <a:p>
              <a:pPr algn="ctr">
                <a:lnSpc>
                  <a:spcPts val="2659"/>
                </a:lnSpc>
              </a:pPr>
              <a:endParaRPr/>
            </a:p>
          </p:txBody>
        </p:sp>
      </p:grpSp>
      <p:pic>
        <p:nvPicPr>
          <p:cNvPr id="12" name="Picture 12"/>
          <p:cNvPicPr>
            <a:picLocks noChangeAspect="1"/>
          </p:cNvPicPr>
          <p:nvPr/>
        </p:nvPicPr>
        <p:blipFill>
          <a:blip r:embed="rId2"/>
          <a:srcRect/>
          <a:stretch>
            <a:fillRect/>
          </a:stretch>
        </p:blipFill>
        <p:spPr>
          <a:xfrm>
            <a:off x="-3342771" y="-4597473"/>
            <a:ext cx="8229600" cy="8229600"/>
          </a:xfrm>
          <a:prstGeom prst="rect">
            <a:avLst/>
          </a:prstGeom>
        </p:spPr>
      </p:pic>
      <p:sp>
        <p:nvSpPr>
          <p:cNvPr id="13" name="Freeform 13"/>
          <p:cNvSpPr/>
          <p:nvPr/>
        </p:nvSpPr>
        <p:spPr>
          <a:xfrm>
            <a:off x="-3342771" y="6208243"/>
            <a:ext cx="9320140" cy="7164857"/>
          </a:xfrm>
          <a:custGeom>
            <a:avLst/>
            <a:gdLst/>
            <a:ahLst/>
            <a:cxnLst/>
            <a:rect l="l" t="t" r="r" b="b"/>
            <a:pathLst>
              <a:path w="9320140" h="7164857">
                <a:moveTo>
                  <a:pt x="0" y="0"/>
                </a:moveTo>
                <a:lnTo>
                  <a:pt x="9320140" y="0"/>
                </a:lnTo>
                <a:lnTo>
                  <a:pt x="9320140" y="7164857"/>
                </a:lnTo>
                <a:lnTo>
                  <a:pt x="0" y="7164857"/>
                </a:lnTo>
                <a:lnTo>
                  <a:pt x="0" y="0"/>
                </a:lnTo>
                <a:close/>
              </a:path>
            </a:pathLst>
          </a:custGeom>
          <a:blipFill>
            <a:blip r:embed="rId3"/>
            <a:stretch>
              <a:fillRect/>
            </a:stretch>
          </a:blipFill>
        </p:spPr>
      </p:sp>
      <p:sp>
        <p:nvSpPr>
          <p:cNvPr id="14" name="TextBox 14"/>
          <p:cNvSpPr txBox="1"/>
          <p:nvPr/>
        </p:nvSpPr>
        <p:spPr>
          <a:xfrm>
            <a:off x="6263714" y="3202914"/>
            <a:ext cx="2533212" cy="1613243"/>
          </a:xfrm>
          <a:prstGeom prst="rect">
            <a:avLst/>
          </a:prstGeom>
        </p:spPr>
        <p:txBody>
          <a:bodyPr lIns="0" tIns="0" rIns="0" bIns="0" rtlCol="0" anchor="t">
            <a:spAutoFit/>
          </a:bodyPr>
          <a:lstStyle/>
          <a:p>
            <a:pPr algn="ctr">
              <a:lnSpc>
                <a:spcPts val="4310"/>
              </a:lnSpc>
              <a:spcBef>
                <a:spcPct val="0"/>
              </a:spcBef>
            </a:pPr>
            <a:r>
              <a:rPr lang="en-US" sz="3079" dirty="0">
                <a:solidFill>
                  <a:srgbClr val="000000"/>
                </a:solidFill>
                <a:latin typeface="Montserrat Bold"/>
              </a:rPr>
              <a:t>“DỄ HIỂU” </a:t>
            </a:r>
          </a:p>
          <a:p>
            <a:pPr algn="ctr">
              <a:lnSpc>
                <a:spcPts val="4310"/>
              </a:lnSpc>
              <a:spcBef>
                <a:spcPct val="0"/>
              </a:spcBef>
            </a:pPr>
            <a:r>
              <a:rPr lang="en-US" sz="3079" dirty="0">
                <a:solidFill>
                  <a:srgbClr val="000000"/>
                </a:solidFill>
                <a:latin typeface="Montserrat Bold"/>
              </a:rPr>
              <a:t> “DỄ THỰC HIỆN”</a:t>
            </a:r>
          </a:p>
        </p:txBody>
      </p:sp>
      <p:sp>
        <p:nvSpPr>
          <p:cNvPr id="15" name="TextBox 15"/>
          <p:cNvSpPr txBox="1"/>
          <p:nvPr/>
        </p:nvSpPr>
        <p:spPr>
          <a:xfrm>
            <a:off x="9620087" y="3021793"/>
            <a:ext cx="6511321" cy="1994535"/>
          </a:xfrm>
          <a:prstGeom prst="rect">
            <a:avLst/>
          </a:prstGeom>
        </p:spPr>
        <p:txBody>
          <a:bodyPr lIns="0" tIns="0" rIns="0" bIns="0" rtlCol="0" anchor="t">
            <a:spAutoFit/>
          </a:bodyPr>
          <a:lstStyle/>
          <a:p>
            <a:pPr algn="just">
              <a:lnSpc>
                <a:spcPts val="3990"/>
              </a:lnSpc>
              <a:spcBef>
                <a:spcPct val="0"/>
              </a:spcBef>
            </a:pPr>
            <a:r>
              <a:rPr lang="en-US" sz="2850" dirty="0">
                <a:solidFill>
                  <a:srgbClr val="FFFFFF"/>
                </a:solidFill>
                <a:latin typeface="Montserrat"/>
              </a:rPr>
              <a:t>FCFS </a:t>
            </a:r>
            <a:r>
              <a:rPr lang="en-US" sz="2850" dirty="0" err="1">
                <a:solidFill>
                  <a:srgbClr val="FFFFFF"/>
                </a:solidFill>
                <a:latin typeface="Montserrat"/>
              </a:rPr>
              <a:t>là</a:t>
            </a:r>
            <a:r>
              <a:rPr lang="en-US" sz="2850" dirty="0">
                <a:solidFill>
                  <a:srgbClr val="FFFFFF"/>
                </a:solidFill>
                <a:latin typeface="Montserrat"/>
              </a:rPr>
              <a:t> </a:t>
            </a:r>
            <a:r>
              <a:rPr lang="en-US" sz="2850" dirty="0" err="1">
                <a:solidFill>
                  <a:srgbClr val="FFFFFF"/>
                </a:solidFill>
                <a:latin typeface="Montserrat"/>
              </a:rPr>
              <a:t>thuật</a:t>
            </a:r>
            <a:r>
              <a:rPr lang="en-US" sz="2850" dirty="0">
                <a:solidFill>
                  <a:srgbClr val="FFFFFF"/>
                </a:solidFill>
                <a:latin typeface="Montserrat"/>
              </a:rPr>
              <a:t> </a:t>
            </a:r>
            <a:r>
              <a:rPr lang="en-US" sz="2850" dirty="0" err="1">
                <a:solidFill>
                  <a:srgbClr val="FFFFFF"/>
                </a:solidFill>
                <a:latin typeface="Montserrat"/>
              </a:rPr>
              <a:t>toán</a:t>
            </a:r>
            <a:r>
              <a:rPr lang="en-US" sz="2850" dirty="0">
                <a:solidFill>
                  <a:srgbClr val="FFFFFF"/>
                </a:solidFill>
                <a:latin typeface="Montserrat"/>
              </a:rPr>
              <a:t> </a:t>
            </a:r>
            <a:r>
              <a:rPr lang="en-US" sz="2850" dirty="0" err="1">
                <a:solidFill>
                  <a:srgbClr val="FFFFFF"/>
                </a:solidFill>
                <a:latin typeface="Montserrat"/>
              </a:rPr>
              <a:t>đơn</a:t>
            </a:r>
            <a:r>
              <a:rPr lang="en-US" sz="2850" dirty="0">
                <a:solidFill>
                  <a:srgbClr val="FFFFFF"/>
                </a:solidFill>
                <a:latin typeface="Montserrat"/>
              </a:rPr>
              <a:t> </a:t>
            </a:r>
            <a:r>
              <a:rPr lang="en-US" sz="2850" dirty="0" err="1">
                <a:solidFill>
                  <a:srgbClr val="FFFFFF"/>
                </a:solidFill>
                <a:latin typeface="Montserrat"/>
              </a:rPr>
              <a:t>giản</a:t>
            </a:r>
            <a:r>
              <a:rPr lang="en-US" sz="2850" dirty="0">
                <a:solidFill>
                  <a:srgbClr val="FFFFFF"/>
                </a:solidFill>
                <a:latin typeface="Montserrat"/>
              </a:rPr>
              <a:t> </a:t>
            </a:r>
            <a:r>
              <a:rPr lang="en-US" sz="2850" dirty="0" err="1">
                <a:solidFill>
                  <a:srgbClr val="FFFFFF"/>
                </a:solidFill>
                <a:latin typeface="Montserrat"/>
              </a:rPr>
              <a:t>và</a:t>
            </a:r>
            <a:r>
              <a:rPr lang="en-US" sz="2850" dirty="0">
                <a:solidFill>
                  <a:srgbClr val="FFFFFF"/>
                </a:solidFill>
                <a:latin typeface="Montserrat"/>
              </a:rPr>
              <a:t> </a:t>
            </a:r>
            <a:r>
              <a:rPr lang="en-US" sz="2850" dirty="0" err="1">
                <a:solidFill>
                  <a:srgbClr val="FFFFFF"/>
                </a:solidFill>
                <a:latin typeface="Montserrat"/>
              </a:rPr>
              <a:t>dễ</a:t>
            </a:r>
            <a:r>
              <a:rPr lang="en-US" sz="2850" dirty="0">
                <a:solidFill>
                  <a:srgbClr val="FFFFFF"/>
                </a:solidFill>
                <a:latin typeface="Montserrat"/>
              </a:rPr>
              <a:t> </a:t>
            </a:r>
            <a:r>
              <a:rPr lang="en-US" sz="2850" dirty="0" err="1">
                <a:solidFill>
                  <a:srgbClr val="FFFFFF"/>
                </a:solidFill>
                <a:latin typeface="Montserrat"/>
              </a:rPr>
              <a:t>hiểu</a:t>
            </a:r>
            <a:r>
              <a:rPr lang="en-US" sz="2850" dirty="0">
                <a:solidFill>
                  <a:srgbClr val="FFFFFF"/>
                </a:solidFill>
                <a:latin typeface="Montserrat"/>
              </a:rPr>
              <a:t>, </a:t>
            </a:r>
            <a:r>
              <a:rPr lang="en-US" sz="2850" dirty="0" err="1">
                <a:solidFill>
                  <a:srgbClr val="FFFFFF"/>
                </a:solidFill>
                <a:latin typeface="Montserrat"/>
              </a:rPr>
              <a:t>không</a:t>
            </a:r>
            <a:r>
              <a:rPr lang="en-US" sz="2850" dirty="0">
                <a:solidFill>
                  <a:srgbClr val="FFFFFF"/>
                </a:solidFill>
                <a:latin typeface="Montserrat"/>
              </a:rPr>
              <a:t> </a:t>
            </a:r>
            <a:r>
              <a:rPr lang="en-US" sz="2850" dirty="0" err="1">
                <a:solidFill>
                  <a:srgbClr val="FFFFFF"/>
                </a:solidFill>
                <a:latin typeface="Montserrat"/>
              </a:rPr>
              <a:t>yêu</a:t>
            </a:r>
            <a:r>
              <a:rPr lang="en-US" sz="2850" dirty="0">
                <a:solidFill>
                  <a:srgbClr val="FFFFFF"/>
                </a:solidFill>
                <a:latin typeface="Montserrat"/>
              </a:rPr>
              <a:t> </a:t>
            </a:r>
            <a:r>
              <a:rPr lang="en-US" sz="2850" dirty="0" err="1">
                <a:solidFill>
                  <a:srgbClr val="FFFFFF"/>
                </a:solidFill>
                <a:latin typeface="Montserrat"/>
              </a:rPr>
              <a:t>cầu</a:t>
            </a:r>
            <a:r>
              <a:rPr lang="en-US" sz="2850" dirty="0">
                <a:solidFill>
                  <a:srgbClr val="FFFFFF"/>
                </a:solidFill>
                <a:latin typeface="Montserrat"/>
              </a:rPr>
              <a:t> </a:t>
            </a:r>
            <a:r>
              <a:rPr lang="en-US" sz="2850" dirty="0" err="1">
                <a:solidFill>
                  <a:srgbClr val="FFFFFF"/>
                </a:solidFill>
                <a:latin typeface="Montserrat"/>
              </a:rPr>
              <a:t>bất</a:t>
            </a:r>
            <a:r>
              <a:rPr lang="en-US" sz="2850" dirty="0">
                <a:solidFill>
                  <a:srgbClr val="FFFFFF"/>
                </a:solidFill>
                <a:latin typeface="Montserrat"/>
              </a:rPr>
              <a:t> </a:t>
            </a:r>
            <a:r>
              <a:rPr lang="en-US" sz="2850" dirty="0" err="1">
                <a:solidFill>
                  <a:srgbClr val="FFFFFF"/>
                </a:solidFill>
                <a:latin typeface="Montserrat"/>
              </a:rPr>
              <a:t>kỳ</a:t>
            </a:r>
            <a:r>
              <a:rPr lang="en-US" sz="2850" dirty="0">
                <a:solidFill>
                  <a:srgbClr val="FFFFFF"/>
                </a:solidFill>
                <a:latin typeface="Montserrat"/>
              </a:rPr>
              <a:t> </a:t>
            </a:r>
            <a:r>
              <a:rPr lang="en-US" sz="2850" dirty="0" err="1">
                <a:solidFill>
                  <a:srgbClr val="FFFFFF"/>
                </a:solidFill>
                <a:latin typeface="Montserrat"/>
              </a:rPr>
              <a:t>giải</a:t>
            </a:r>
            <a:r>
              <a:rPr lang="en-US" sz="2850" dirty="0">
                <a:solidFill>
                  <a:srgbClr val="FFFFFF"/>
                </a:solidFill>
                <a:latin typeface="Montserrat"/>
              </a:rPr>
              <a:t> </a:t>
            </a:r>
            <a:r>
              <a:rPr lang="en-US" sz="2850" dirty="0" err="1">
                <a:solidFill>
                  <a:srgbClr val="FFFFFF"/>
                </a:solidFill>
                <a:latin typeface="Montserrat"/>
              </a:rPr>
              <a:t>thuật</a:t>
            </a:r>
            <a:r>
              <a:rPr lang="en-US" sz="2850" dirty="0">
                <a:solidFill>
                  <a:srgbClr val="FFFFFF"/>
                </a:solidFill>
                <a:latin typeface="Montserrat"/>
              </a:rPr>
              <a:t> </a:t>
            </a:r>
            <a:r>
              <a:rPr lang="en-US" sz="2850" dirty="0" err="1">
                <a:solidFill>
                  <a:srgbClr val="FFFFFF"/>
                </a:solidFill>
                <a:latin typeface="Montserrat"/>
              </a:rPr>
              <a:t>phức</a:t>
            </a:r>
            <a:r>
              <a:rPr lang="en-US" sz="2850" dirty="0">
                <a:solidFill>
                  <a:srgbClr val="FFFFFF"/>
                </a:solidFill>
                <a:latin typeface="Montserrat"/>
              </a:rPr>
              <a:t> </a:t>
            </a:r>
            <a:r>
              <a:rPr lang="en-US" sz="2850" dirty="0" err="1">
                <a:solidFill>
                  <a:srgbClr val="FFFFFF"/>
                </a:solidFill>
                <a:latin typeface="Montserrat"/>
              </a:rPr>
              <a:t>tạp</a:t>
            </a:r>
            <a:r>
              <a:rPr lang="en-US" sz="2850" dirty="0">
                <a:solidFill>
                  <a:srgbClr val="FFFFFF"/>
                </a:solidFill>
                <a:latin typeface="Montserrat"/>
              </a:rPr>
              <a:t> </a:t>
            </a:r>
            <a:r>
              <a:rPr lang="en-US" sz="2850" dirty="0" err="1">
                <a:solidFill>
                  <a:srgbClr val="FFFFFF"/>
                </a:solidFill>
                <a:latin typeface="Montserrat"/>
              </a:rPr>
              <a:t>nào</a:t>
            </a:r>
            <a:r>
              <a:rPr lang="en-US" sz="2850" dirty="0">
                <a:solidFill>
                  <a:srgbClr val="FFFFFF"/>
                </a:solidFill>
                <a:latin typeface="Montserrat"/>
              </a:rPr>
              <a:t> </a:t>
            </a:r>
            <a:r>
              <a:rPr lang="en-US" sz="2850" dirty="0" err="1">
                <a:solidFill>
                  <a:srgbClr val="FFFFFF"/>
                </a:solidFill>
                <a:latin typeface="Montserrat"/>
              </a:rPr>
              <a:t>để</a:t>
            </a:r>
            <a:r>
              <a:rPr lang="en-US" sz="2850" dirty="0">
                <a:solidFill>
                  <a:srgbClr val="FFFFFF"/>
                </a:solidFill>
                <a:latin typeface="Montserrat"/>
              </a:rPr>
              <a:t> </a:t>
            </a:r>
            <a:r>
              <a:rPr lang="en-US" sz="2850" dirty="0" err="1">
                <a:solidFill>
                  <a:srgbClr val="FFFFFF"/>
                </a:solidFill>
                <a:latin typeface="Montserrat"/>
              </a:rPr>
              <a:t>xác</a:t>
            </a:r>
            <a:r>
              <a:rPr lang="en-US" sz="2850" dirty="0">
                <a:solidFill>
                  <a:srgbClr val="FFFFFF"/>
                </a:solidFill>
                <a:latin typeface="Montserrat"/>
              </a:rPr>
              <a:t> </a:t>
            </a:r>
            <a:r>
              <a:rPr lang="en-US" sz="2850" dirty="0" err="1">
                <a:solidFill>
                  <a:srgbClr val="FFFFFF"/>
                </a:solidFill>
                <a:latin typeface="Montserrat"/>
              </a:rPr>
              <a:t>định</a:t>
            </a:r>
            <a:r>
              <a:rPr lang="en-US" sz="2850" dirty="0">
                <a:solidFill>
                  <a:srgbClr val="FFFFFF"/>
                </a:solidFill>
                <a:latin typeface="Montserrat"/>
              </a:rPr>
              <a:t> </a:t>
            </a:r>
            <a:r>
              <a:rPr lang="en-US" sz="2850" dirty="0" err="1">
                <a:solidFill>
                  <a:srgbClr val="FFFFFF"/>
                </a:solidFill>
                <a:latin typeface="Montserrat"/>
              </a:rPr>
              <a:t>thứ</a:t>
            </a:r>
            <a:r>
              <a:rPr lang="en-US" sz="2850" dirty="0">
                <a:solidFill>
                  <a:srgbClr val="FFFFFF"/>
                </a:solidFill>
                <a:latin typeface="Montserrat"/>
              </a:rPr>
              <a:t> </a:t>
            </a:r>
            <a:r>
              <a:rPr lang="en-US" sz="2850" dirty="0" err="1">
                <a:solidFill>
                  <a:srgbClr val="FFFFFF"/>
                </a:solidFill>
                <a:latin typeface="Montserrat"/>
              </a:rPr>
              <a:t>tự</a:t>
            </a:r>
            <a:r>
              <a:rPr lang="en-US" sz="2850" dirty="0">
                <a:solidFill>
                  <a:srgbClr val="FFFFFF"/>
                </a:solidFill>
                <a:latin typeface="Montserrat"/>
              </a:rPr>
              <a:t> </a:t>
            </a:r>
            <a:r>
              <a:rPr lang="en-US" sz="2850" dirty="0" err="1">
                <a:solidFill>
                  <a:srgbClr val="FFFFFF"/>
                </a:solidFill>
                <a:latin typeface="Montserrat"/>
              </a:rPr>
              <a:t>thực</a:t>
            </a:r>
            <a:r>
              <a:rPr lang="en-US" sz="2850" dirty="0">
                <a:solidFill>
                  <a:srgbClr val="FFFFFF"/>
                </a:solidFill>
                <a:latin typeface="Montserrat"/>
              </a:rPr>
              <a:t> </a:t>
            </a:r>
            <a:r>
              <a:rPr lang="en-US" sz="2850" dirty="0" err="1">
                <a:solidFill>
                  <a:srgbClr val="FFFFFF"/>
                </a:solidFill>
                <a:latin typeface="Montserrat"/>
              </a:rPr>
              <a:t>hiện</a:t>
            </a:r>
            <a:r>
              <a:rPr lang="en-US" sz="2850" dirty="0">
                <a:solidFill>
                  <a:srgbClr val="FFFFFF"/>
                </a:solidFill>
                <a:latin typeface="Montserrat"/>
              </a:rPr>
              <a:t> </a:t>
            </a:r>
            <a:r>
              <a:rPr lang="en-US" sz="2850" dirty="0" err="1">
                <a:solidFill>
                  <a:srgbClr val="FFFFFF"/>
                </a:solidFill>
                <a:latin typeface="Montserrat"/>
              </a:rPr>
              <a:t>các</a:t>
            </a:r>
            <a:r>
              <a:rPr lang="en-US" sz="2850" dirty="0">
                <a:solidFill>
                  <a:srgbClr val="FFFFFF"/>
                </a:solidFill>
                <a:latin typeface="Montserrat"/>
              </a:rPr>
              <a:t> </a:t>
            </a:r>
            <a:r>
              <a:rPr lang="en-US" sz="2850" dirty="0" err="1">
                <a:solidFill>
                  <a:srgbClr val="FFFFFF"/>
                </a:solidFill>
                <a:latin typeface="Montserrat"/>
              </a:rPr>
              <a:t>tiến</a:t>
            </a:r>
            <a:r>
              <a:rPr lang="en-US" sz="2850" dirty="0">
                <a:solidFill>
                  <a:srgbClr val="FFFFFF"/>
                </a:solidFill>
                <a:latin typeface="Montserrat"/>
              </a:rPr>
              <a:t> </a:t>
            </a:r>
            <a:r>
              <a:rPr lang="en-US" sz="2850" dirty="0" err="1">
                <a:solidFill>
                  <a:srgbClr val="FFFFFF"/>
                </a:solidFill>
                <a:latin typeface="Montserrat"/>
              </a:rPr>
              <a:t>trình</a:t>
            </a:r>
            <a:endParaRPr lang="en-US" sz="2850" dirty="0">
              <a:solidFill>
                <a:srgbClr val="FFFFFF"/>
              </a:solidFill>
              <a:latin typeface="Montserrat"/>
            </a:endParaRPr>
          </a:p>
        </p:txBody>
      </p:sp>
      <p:sp>
        <p:nvSpPr>
          <p:cNvPr id="16" name="TextBox 16"/>
          <p:cNvSpPr txBox="1"/>
          <p:nvPr/>
        </p:nvSpPr>
        <p:spPr>
          <a:xfrm>
            <a:off x="6289068" y="6543716"/>
            <a:ext cx="2347660" cy="2179193"/>
          </a:xfrm>
          <a:prstGeom prst="rect">
            <a:avLst/>
          </a:prstGeom>
        </p:spPr>
        <p:txBody>
          <a:bodyPr lIns="0" tIns="0" rIns="0" bIns="0" rtlCol="0" anchor="t">
            <a:spAutoFit/>
          </a:bodyPr>
          <a:lstStyle/>
          <a:p>
            <a:pPr algn="ctr">
              <a:lnSpc>
                <a:spcPts val="4312"/>
              </a:lnSpc>
              <a:spcBef>
                <a:spcPct val="0"/>
              </a:spcBef>
            </a:pPr>
            <a:r>
              <a:rPr lang="en-US" sz="3080" dirty="0">
                <a:solidFill>
                  <a:srgbClr val="FFFFFF"/>
                </a:solidFill>
                <a:latin typeface="Arimo Bold"/>
              </a:rPr>
              <a:t>KHÔNG GÂY</a:t>
            </a:r>
          </a:p>
          <a:p>
            <a:pPr algn="ctr">
              <a:lnSpc>
                <a:spcPts val="4312"/>
              </a:lnSpc>
              <a:spcBef>
                <a:spcPct val="0"/>
              </a:spcBef>
            </a:pPr>
            <a:r>
              <a:rPr lang="en-US" sz="3080" dirty="0">
                <a:solidFill>
                  <a:srgbClr val="FFFFFF"/>
                </a:solidFill>
                <a:latin typeface="Arimo Bold"/>
              </a:rPr>
              <a:t> “XUNG ĐỘT”</a:t>
            </a:r>
          </a:p>
        </p:txBody>
      </p:sp>
      <p:sp>
        <p:nvSpPr>
          <p:cNvPr id="17" name="TextBox 17"/>
          <p:cNvSpPr txBox="1"/>
          <p:nvPr/>
        </p:nvSpPr>
        <p:spPr>
          <a:xfrm>
            <a:off x="9620087" y="6636078"/>
            <a:ext cx="6511321" cy="2013520"/>
          </a:xfrm>
          <a:prstGeom prst="rect">
            <a:avLst/>
          </a:prstGeom>
        </p:spPr>
        <p:txBody>
          <a:bodyPr lIns="0" tIns="0" rIns="0" bIns="0" rtlCol="0" anchor="t">
            <a:spAutoFit/>
          </a:bodyPr>
          <a:lstStyle/>
          <a:p>
            <a:pPr algn="just">
              <a:lnSpc>
                <a:spcPts val="3993"/>
              </a:lnSpc>
              <a:spcBef>
                <a:spcPct val="0"/>
              </a:spcBef>
            </a:pPr>
            <a:r>
              <a:rPr lang="en-US" sz="2852">
                <a:solidFill>
                  <a:srgbClr val="000000"/>
                </a:solidFill>
                <a:latin typeface="Arimo"/>
              </a:rPr>
              <a:t>Do các tiến trình được thực hiện theo thứ tự nên FCFS không gây ra xung đột</a:t>
            </a:r>
          </a:p>
          <a:p>
            <a:pPr algn="just">
              <a:lnSpc>
                <a:spcPts val="3993"/>
              </a:lnSpc>
              <a:spcBef>
                <a:spcPct val="0"/>
              </a:spcBef>
            </a:pPr>
            <a:r>
              <a:rPr lang="en-US" sz="2852">
                <a:solidFill>
                  <a:srgbClr val="000000"/>
                </a:solidFill>
                <a:latin typeface="Arimo"/>
              </a:rPr>
              <a:t>giữa các tiến trình trong quá trình lập lịch CPU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randombar(horizontal)">
                                      <p:cBhvr>
                                        <p:cTn id="16" dur="500"/>
                                        <p:tgtEl>
                                          <p:spTgt spid="15"/>
                                        </p:tgtEl>
                                      </p:cBhvr>
                                    </p:animEffect>
                                  </p:childTnLst>
                                </p:cTn>
                              </p:par>
                              <p:par>
                                <p:cTn id="17" presetID="14" presetClass="entr" presetSubtype="1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randombar(horizontal)">
                                      <p:cBhvr>
                                        <p:cTn id="22" dur="500"/>
                                        <p:tgtEl>
                                          <p:spTgt spid="16"/>
                                        </p:tgtEl>
                                      </p:cBhvr>
                                    </p:animEffect>
                                  </p:childTnLst>
                                </p:cTn>
                              </p:par>
                              <p:par>
                                <p:cTn id="23" presetID="14" presetClass="entr" presetSubtype="1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randombar(horizontal)">
                                      <p:cBhvr>
                                        <p:cTn id="25" dur="500"/>
                                        <p:tgtEl>
                                          <p:spTgt spid="2"/>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randombar(horizontal)">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5" grpId="0"/>
      <p:bldP spid="16"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1108</Words>
  <Application>Microsoft Office PowerPoint</Application>
  <PresentationFormat>Custom</PresentationFormat>
  <Paragraphs>152</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Montserrat Bold</vt:lpstr>
      <vt:lpstr>Arimo</vt:lpstr>
      <vt:lpstr>Times New Roman</vt:lpstr>
      <vt:lpstr>Poppins</vt:lpstr>
      <vt:lpstr>Montserrat</vt:lpstr>
      <vt:lpstr>Arimo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November 2023</dc:title>
  <cp:lastModifiedBy>Hoàng Thiện</cp:lastModifiedBy>
  <cp:revision>2</cp:revision>
  <dcterms:created xsi:type="dcterms:W3CDTF">2006-08-16T00:00:00Z</dcterms:created>
  <dcterms:modified xsi:type="dcterms:W3CDTF">2024-04-14T15:08:27Z</dcterms:modified>
  <dc:identifier>DAGCW-qks4s</dc:identifier>
</cp:coreProperties>
</file>